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9" r:id="rId3"/>
    <p:sldMasterId id="2147483774" r:id="rId4"/>
  </p:sldMasterIdLst>
  <p:notesMasterIdLst>
    <p:notesMasterId r:id="rId27"/>
  </p:notesMasterIdLst>
  <p:sldIdLst>
    <p:sldId id="256" r:id="rId5"/>
    <p:sldId id="323" r:id="rId6"/>
    <p:sldId id="259" r:id="rId7"/>
    <p:sldId id="381" r:id="rId8"/>
    <p:sldId id="382" r:id="rId9"/>
    <p:sldId id="383" r:id="rId10"/>
    <p:sldId id="378" r:id="rId11"/>
    <p:sldId id="379" r:id="rId12"/>
    <p:sldId id="380" r:id="rId13"/>
    <p:sldId id="368" r:id="rId14"/>
    <p:sldId id="371" r:id="rId15"/>
    <p:sldId id="389" r:id="rId16"/>
    <p:sldId id="342" r:id="rId17"/>
    <p:sldId id="391" r:id="rId18"/>
    <p:sldId id="385" r:id="rId19"/>
    <p:sldId id="373" r:id="rId20"/>
    <p:sldId id="365" r:id="rId21"/>
    <p:sldId id="366" r:id="rId22"/>
    <p:sldId id="367" r:id="rId23"/>
    <p:sldId id="357" r:id="rId24"/>
    <p:sldId id="358" r:id="rId25"/>
    <p:sldId id="276" r:id="rId26"/>
  </p:sldIdLst>
  <p:sldSz cx="9144000" cy="6858000" type="screen4x3"/>
  <p:notesSz cx="6765925" cy="9867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53B38"/>
    <a:srgbClr val="D0621E"/>
    <a:srgbClr val="B87736"/>
    <a:srgbClr val="DB4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86043" autoAdjust="0"/>
  </p:normalViewPr>
  <p:slideViewPr>
    <p:cSldViewPr>
      <p:cViewPr>
        <p:scale>
          <a:sx n="60" d="100"/>
          <a:sy n="60" d="100"/>
        </p:scale>
        <p:origin x="-83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BF2EB7-8CF1-462A-9AD6-6C2BB590DE31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13375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5E15A-E71D-4C56-97DC-6BB842A76C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02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CEC431-80B0-415E-AEBE-0911364A13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FF695D-DEB8-4866-90B2-2598C24106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31E43-443A-446C-AB7E-0EF3BB4D2E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64F202-ED97-4EE9-AC2C-B1A40563292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7261F-2B01-4AAA-89EE-72512D9AF8B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FA3386-9645-468A-8222-9E5B777CCA7C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91CEB3-8129-4BEF-93B9-0B10D88F6767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4730E9-5121-41CB-961B-4BA55CB2EA38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1600" b="1" u="sng" kern="0" dirty="0" smtClean="0">
              <a:solidFill>
                <a:srgbClr val="33339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EE7EE8-987F-442F-86E0-2DC2831F0674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24388"/>
            <a:ext cx="5411787" cy="4581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ro-RO" sz="1400" dirty="0" smtClean="0"/>
          </a:p>
          <a:p>
            <a:pPr marL="228600" indent="-228600"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677988" y="10063163"/>
            <a:ext cx="4191000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DE0B29-F803-49BF-89DC-3652A4F2320A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dirty="0" smtClean="0"/>
              <a:t>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D9012-84DF-4A7E-83AE-CE57005B34D6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B3ED-1366-47E0-8C62-120106A55CE3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D7A7-0329-40C0-9554-C9681CD94A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1E85-2D6F-45C9-A596-5150FD869268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429E-7680-4538-BB79-35146875B23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48A5-9DD5-487A-84B1-6645B4092F4F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1DE50-9674-4933-82B2-E1FB678616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DD0AD5-EC26-45F7-8BF9-F705EB7D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16F779-2D38-4343-B368-912845F21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8AC623-A3E4-4FB1-A26B-8D392691F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810EDB-EBAD-4DEA-AF0C-E43845DE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37E94C-54CD-4896-9CCC-C58C9E71F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E9EBAF-9F35-441B-9FD4-46040EE4C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7BFF7B-4312-46E4-A73E-47414884C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9B83E2-73CB-421D-83B8-0FAF74C40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C85E-22F7-49E9-861D-32800B191A0A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E2B5-EE4B-4CF3-8487-12FBCCABB0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C0FCCC-0817-4975-8EEB-F7F13DA0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E992CA-9B1B-46EB-B3BA-AD9795257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3D0324-50C1-450C-83AF-0891B0190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B35140-2DD4-434E-AF9C-967F096E5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5537FD-B72E-4210-9CFB-9B09086FF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76A241-ACDE-4389-A525-EA6DBDA0F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52D8CA-2C39-49A3-AE03-F8DC6CD5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1E786C-EB30-4C9B-90E7-0BCB0071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07B782-041C-4CA4-929D-842F3E44B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8DBEE7-54DC-4248-9CEC-BCE73057A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52D5-4055-4DBD-B80B-7C338E4C723C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D767-3A6F-49A9-B242-5539007988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90C2D7-9C23-413C-991E-14A4C5FE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5B0235-818B-495A-88F8-1DE859D19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2DEE1-9976-4B71-966A-370E1A043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594DB73-2404-48D7-9395-22B73ED39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138A3-FB6F-4E54-914D-25702A882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1C16-7C9B-4183-8F74-D4B8079E6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4C0EA83-3DDC-4B59-96D3-37A9D4269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C0215F-BC49-48B0-A008-88FB2AB5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051DFF-D993-462C-8061-7100CAB8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938140-4FDE-4279-83A0-56353B9EF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1AD8-0D96-4BFE-9FDB-8DC0FE7F806A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D769-6A4B-4924-892C-1776154416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6A770D-9198-4382-BB1D-82F7607F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3FF21C-F270-474C-9A33-30EEBAC32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C383D9-07C0-468B-BB10-7997D808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95C800-0A3F-451F-886D-AAA19305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A0680D-4FA5-468C-BBB1-F953990BE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BCD26-3D89-464A-A616-741353F3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EB3FAC-7D1A-4384-A98E-FC5BEBA0D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age header w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Corner graphi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A1055-CA19-4572-B02F-642F82A71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396B-7F1A-41B0-86FA-EFE7DDAEA456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4F62-30C8-4F75-AA8F-B0690614C5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6112-10E2-4423-875C-88119010C8C2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1C80-B89A-46C2-B337-8FE33410F7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0111-7B25-49FC-90A4-D9CC4494BC88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C944-17D0-4285-8E28-02E75B6B8B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415C-1F54-444D-9796-57C6166F28A9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CA36-B962-4479-A7BB-D3C903366D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C53E-EFAF-40F6-AD64-19E6C4EC37C5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103AE-FD2B-43BF-AA68-58A882C068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6F1CAC-73F0-4144-8498-B114793909F0}" type="datetimeFigureOut">
              <a:rPr lang="de-DE"/>
              <a:pPr>
                <a:defRPr/>
              </a:pPr>
              <a:t>19.10.2013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83EE51-1BD1-4085-9500-ACF837845E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9B336EE-7846-4CF1-8F39-C77A6B148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33D9261-C1E4-4CB7-BEF8-170912D6D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453188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69ED2E1-7B4D-4453-BBAD-067702B2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75" y="836712"/>
            <a:ext cx="8858250" cy="122413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de-DE" dirty="0" smtClean="0">
                <a:solidFill>
                  <a:srgbClr val="000099"/>
                </a:solidFill>
              </a:rPr>
              <a:t> </a:t>
            </a:r>
            <a:r>
              <a:rPr lang="de-DE" sz="3100" b="1" dirty="0" err="1" smtClean="0">
                <a:solidFill>
                  <a:srgbClr val="000099"/>
                </a:solidFill>
              </a:rPr>
              <a:t>Civil</a:t>
            </a:r>
            <a:r>
              <a:rPr lang="de-DE" sz="3100" b="1" dirty="0" smtClean="0">
                <a:solidFill>
                  <a:srgbClr val="000099"/>
                </a:solidFill>
              </a:rPr>
              <a:t> Society Exchange &amp; Networking Seminar on Trafficking in Human </a:t>
            </a:r>
            <a:r>
              <a:rPr lang="de-DE" sz="3100" b="1" dirty="0" err="1">
                <a:solidFill>
                  <a:srgbClr val="000099"/>
                </a:solidFill>
              </a:rPr>
              <a:t>B</a:t>
            </a:r>
            <a:r>
              <a:rPr lang="de-DE" sz="3100" b="1" dirty="0" err="1" smtClean="0">
                <a:solidFill>
                  <a:srgbClr val="000099"/>
                </a:solidFill>
              </a:rPr>
              <a:t>eings</a:t>
            </a:r>
            <a:r>
              <a:rPr lang="de-DE" sz="3100" b="1" dirty="0" smtClean="0">
                <a:solidFill>
                  <a:srgbClr val="000099"/>
                </a:solidFill>
              </a:rPr>
              <a:t> </a:t>
            </a:r>
            <a:endParaRPr lang="de-DE" sz="3100" b="1" dirty="0">
              <a:solidFill>
                <a:srgbClr val="000099"/>
              </a:solidFill>
            </a:endParaRPr>
          </a:p>
        </p:txBody>
      </p:sp>
      <p:sp>
        <p:nvSpPr>
          <p:cNvPr id="56322" name="Untertitel 2"/>
          <p:cNvSpPr>
            <a:spLocks noGrp="1"/>
          </p:cNvSpPr>
          <p:nvPr>
            <p:ph type="subTitle" idx="1"/>
          </p:nvPr>
        </p:nvSpPr>
        <p:spPr>
          <a:xfrm>
            <a:off x="323850" y="476250"/>
            <a:ext cx="8712200" cy="1274763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GB" sz="2400" dirty="0" smtClean="0">
                <a:solidFill>
                  <a:srgbClr val="000099"/>
                </a:solidFill>
                <a:latin typeface="Arial Black" pitchFamily="34" charset="0"/>
              </a:rPr>
              <a:t>The International </a:t>
            </a:r>
            <a:r>
              <a:rPr lang="en-GB" sz="2400" dirty="0" smtClean="0">
                <a:solidFill>
                  <a:srgbClr val="000099"/>
                </a:solidFill>
                <a:latin typeface="Arial Black" pitchFamily="34" charset="0"/>
              </a:rPr>
              <a:t>Organization </a:t>
            </a:r>
            <a:r>
              <a:rPr lang="en-GB" sz="2400" dirty="0" smtClean="0">
                <a:solidFill>
                  <a:srgbClr val="000099"/>
                </a:solidFill>
                <a:latin typeface="Arial Black" pitchFamily="34" charset="0"/>
              </a:rPr>
              <a:t>for Migration (IOM)</a:t>
            </a:r>
          </a:p>
        </p:txBody>
      </p:sp>
      <p:pic>
        <p:nvPicPr>
          <p:cNvPr id="56323" name="Picture 16" descr="Globe header with IOM logo no bar orange silhouette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9144000" cy="2279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6324" name="Picture 12" descr="Thai healtrh wor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95763"/>
            <a:ext cx="1403350" cy="9350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6325" name="Picture 11" descr="Thai healtrh worker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797425"/>
            <a:ext cx="1403350" cy="9318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6326" name="Picture 15" descr="Public HEalth Workers in OPhang N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0325" y="4230688"/>
            <a:ext cx="1403350" cy="9318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6327" name="Picture 14" descr="Filipinos returning ho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824413"/>
            <a:ext cx="1403350" cy="9350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6328" name="Picture 13" descr="Filipinos returning hom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4198938"/>
            <a:ext cx="1403350" cy="9318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6329" name="Rechteck 9"/>
          <p:cNvSpPr>
            <a:spLocks noChangeArrowheads="1"/>
          </p:cNvSpPr>
          <p:nvPr/>
        </p:nvSpPr>
        <p:spPr bwMode="auto">
          <a:xfrm>
            <a:off x="5795963" y="5876925"/>
            <a:ext cx="31686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600" b="1" dirty="0">
                <a:solidFill>
                  <a:srgbClr val="000099"/>
                </a:solidFill>
                <a:ea typeface="Arial Unicode MS" pitchFamily="34" charset="-128"/>
                <a:cs typeface="Arial" charset="0"/>
              </a:rPr>
              <a:t>Irina Todorova</a:t>
            </a:r>
          </a:p>
          <a:p>
            <a:pPr algn="r"/>
            <a:endParaRPr lang="en-US" altLang="ja-JP" sz="800" b="1" dirty="0">
              <a:solidFill>
                <a:srgbClr val="000099"/>
              </a:solidFill>
              <a:ea typeface="Arial Unicode MS" pitchFamily="34" charset="-128"/>
              <a:cs typeface="Arial" charset="0"/>
            </a:endParaRPr>
          </a:p>
          <a:p>
            <a:pPr algn="r"/>
            <a:r>
              <a:rPr lang="en-US" altLang="ja-JP" sz="1600" b="1" dirty="0" smtClean="0">
                <a:solidFill>
                  <a:srgbClr val="000099"/>
                </a:solidFill>
                <a:ea typeface="Arial Unicode MS" pitchFamily="34" charset="-128"/>
                <a:cs typeface="Arial" charset="0"/>
              </a:rPr>
              <a:t>October 2013</a:t>
            </a:r>
            <a:endParaRPr lang="en-US" altLang="ja-JP" sz="1600" b="1" dirty="0">
              <a:solidFill>
                <a:srgbClr val="000099"/>
              </a:solidFill>
              <a:ea typeface="Arial Unicode MS" pitchFamily="34" charset="-128"/>
              <a:cs typeface="Arial" charset="0"/>
            </a:endParaRPr>
          </a:p>
          <a:p>
            <a:pPr algn="r"/>
            <a:endParaRPr lang="en-US" altLang="ja-JP" sz="1600" b="1" dirty="0">
              <a:solidFill>
                <a:srgbClr val="000099"/>
              </a:solidFill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 bwMode="auto">
          <a:xfrm>
            <a:off x="684213" y="188913"/>
            <a:ext cx="8229600" cy="908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BEST PRACTICES:</a:t>
            </a:r>
            <a:r>
              <a:rPr lang="en-US" sz="3600" b="1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3600" b="1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Implementation of NRM</a:t>
            </a:r>
            <a:endParaRPr lang="nl-NL" sz="36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OSCE Plan of actions regarding combating THB, approved at the Maastricht Meeting of the Council of Ministers, 2003;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OSCE/ODIHR  practical handbook – NRMs. Joining Efforts to Protect the Rights of Trafficked Persons, 2004;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European Union Plan regarding Best Practices, Standards and Procedures for Combating and Prevention of THB</a:t>
            </a:r>
            <a:r>
              <a:rPr lang="ro-RO" sz="2800" smtClean="0">
                <a:solidFill>
                  <a:srgbClr val="000099"/>
                </a:solidFill>
                <a:latin typeface="Arial" charset="0"/>
              </a:rPr>
              <a:t>, p. 2 (с), 200</a:t>
            </a: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6</a:t>
            </a:r>
            <a:r>
              <a:rPr lang="nl-NL" sz="2800" smtClean="0">
                <a:solidFill>
                  <a:srgbClr val="000099"/>
                </a:solidFill>
                <a:latin typeface="Arial" charset="0"/>
              </a:rPr>
              <a:t>;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40000"/>
              </a:spcBef>
            </a:pPr>
            <a:r>
              <a:rPr lang="nl-NL" sz="2800" smtClean="0">
                <a:solidFill>
                  <a:srgbClr val="000099"/>
                </a:solidFill>
                <a:latin typeface="Arial" charset="0"/>
              </a:rPr>
              <a:t>2012 – 2016 EU Anti-Trafficking strategy – June 2012.</a:t>
            </a:r>
            <a:endParaRPr lang="ru-RU" sz="2800" smtClean="0">
              <a:solidFill>
                <a:srgbClr val="000099"/>
              </a:solidFill>
              <a:latin typeface="Arial" charset="0"/>
            </a:endParaRPr>
          </a:p>
          <a:p>
            <a:pPr marL="457200" indent="-457200" eaLnBrk="1" hangingPunct="1"/>
            <a:endParaRPr lang="nl-NL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B5B52-B545-40CB-8289-A7711B2661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NRM – mechanism to protect human rights</a:t>
            </a:r>
            <a:endParaRPr lang="nl-NL" sz="3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229600" cy="544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800" b="1" smtClean="0">
                <a:solidFill>
                  <a:srgbClr val="000099"/>
                </a:solidFill>
                <a:latin typeface="Arial" charset="0"/>
              </a:rPr>
              <a:t>NRM - </a:t>
            </a:r>
            <a:r>
              <a:rPr lang="en-US" sz="2800" i="1" u="sng" smtClean="0">
                <a:solidFill>
                  <a:srgbClr val="000099"/>
                </a:solidFill>
                <a:latin typeface="Arial" charset="0"/>
              </a:rPr>
              <a:t>cooperative frameworks</a:t>
            </a: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 through which states actors fulfill their obligations to protect and promote the human rights of trafficked persons, coordinating their efforts in strategic partnership with civil society.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nl-NL" sz="2400" smtClean="0">
                <a:solidFill>
                  <a:srgbClr val="000099"/>
                </a:solidFill>
                <a:latin typeface="Arial" charset="0"/>
              </a:rPr>
              <a:t>The</a:t>
            </a:r>
            <a:r>
              <a:rPr lang="nl-NL" sz="2400" b="1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nl-NL" sz="2400" smtClean="0">
                <a:solidFill>
                  <a:srgbClr val="000099"/>
                </a:solidFill>
                <a:latin typeface="Arial" charset="0"/>
              </a:rPr>
              <a:t>main aspects </a:t>
            </a:r>
            <a:r>
              <a:rPr lang="nl-NL" sz="2400" b="1" smtClean="0">
                <a:solidFill>
                  <a:srgbClr val="000099"/>
                </a:solidFill>
                <a:latin typeface="Arial" charset="0"/>
              </a:rPr>
              <a:t>of NRM – partnership &amp; coordination </a:t>
            </a:r>
            <a:r>
              <a:rPr lang="nl-NL" sz="2400" smtClean="0">
                <a:solidFill>
                  <a:srgbClr val="000099"/>
                </a:solidFill>
                <a:latin typeface="Arial" charset="0"/>
              </a:rPr>
              <a:t>that</a:t>
            </a:r>
            <a:r>
              <a:rPr lang="nl-NL" sz="2400" b="1" smtClean="0">
                <a:solidFill>
                  <a:srgbClr val="000099"/>
                </a:solidFill>
                <a:latin typeface="Arial" charset="0"/>
              </a:rPr>
              <a:t> provide for: </a:t>
            </a:r>
            <a:endParaRPr lang="ro-RO" sz="24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Access of VoTs to assistance and protection</a:t>
            </a:r>
            <a:r>
              <a:rPr lang="ro-RO" sz="2400" b="1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o-RO" sz="2400" smtClean="0">
                <a:solidFill>
                  <a:srgbClr val="000099"/>
                </a:solidFill>
                <a:latin typeface="Arial" charset="0"/>
              </a:rPr>
              <a:t>– </a:t>
            </a: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by improving the system of identification of the VoTs and development of the local network of assistance based on common procedures;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Improving the prosecution of traffickers </a:t>
            </a:r>
            <a:r>
              <a:rPr lang="ro-RO" sz="2400" smtClean="0">
                <a:solidFill>
                  <a:srgbClr val="000099"/>
                </a:solidFill>
                <a:latin typeface="Arial" charset="0"/>
              </a:rPr>
              <a:t>–</a:t>
            </a: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 by harmonization of the interests of the VoTs and the interest of prosecution;</a:t>
            </a:r>
            <a:endParaRPr lang="ru-RU" sz="240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c) Strengthening prevention of THB </a:t>
            </a:r>
            <a:r>
              <a:rPr lang="ro-RO" sz="2400" smtClean="0">
                <a:solidFill>
                  <a:srgbClr val="000099"/>
                </a:solidFill>
                <a:latin typeface="Arial" charset="0"/>
              </a:rPr>
              <a:t>– </a:t>
            </a: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by providing social assistance for potential victims</a:t>
            </a:r>
            <a:r>
              <a:rPr lang="ro-RO" sz="2400" smtClean="0">
                <a:solidFill>
                  <a:srgbClr val="000099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F19EE-E747-4680-A771-7C0C8CC9FE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91512" cy="141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38200" indent="-838200" eaLnBrk="1" hangingPunct="1"/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Prevention of THB through assistance to Potential Victims</a:t>
            </a:r>
            <a:endParaRPr lang="ru-RU" sz="28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9750" y="4005263"/>
            <a:ext cx="3671888" cy="2663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i="1" u="sng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i="1" smtClean="0">
              <a:latin typeface="Arial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052513"/>
            <a:ext cx="8291512" cy="53276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u="sng" smtClean="0">
                <a:solidFill>
                  <a:srgbClr val="000099"/>
                </a:solidFill>
                <a:latin typeface="Arial" charset="0"/>
              </a:rPr>
              <a:t>Target group</a:t>
            </a:r>
            <a:r>
              <a:rPr lang="en-US" sz="2000" u="sng" smtClean="0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000" smtClean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Country of Origin:</a:t>
            </a: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VoT’s family members, specifically children;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Vulnerable persons with a profile similar to victims prior to trafficking -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	v</a:t>
            </a:r>
            <a:r>
              <a:rPr lang="nl-NL" sz="1800" b="1" smtClean="0">
                <a:solidFill>
                  <a:srgbClr val="000099"/>
                </a:solidFill>
                <a:latin typeface="Arial" charset="0"/>
              </a:rPr>
              <a:t>ictims of domestic violence, abuse, neglect and abandonment;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8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800" b="1" smtClean="0">
                <a:solidFill>
                  <a:srgbClr val="000099"/>
                </a:solidFill>
                <a:latin typeface="Arial" charset="0"/>
              </a:rPr>
              <a:t> Children and elderly left behind;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800" b="1" smtClean="0">
              <a:solidFill>
                <a:srgbClr val="000099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nl-NL" sz="2000" b="1" smtClean="0">
                <a:solidFill>
                  <a:srgbClr val="000099"/>
                </a:solidFill>
                <a:latin typeface="Arial" charset="0"/>
              </a:rPr>
              <a:t>Country of Destination: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nl-NL" sz="20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800" b="1" smtClean="0">
                <a:solidFill>
                  <a:srgbClr val="000099"/>
                </a:solidFill>
                <a:latin typeface="Arial" charset="0"/>
              </a:rPr>
              <a:t>Migrants with mental and physical disabilities;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8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800" b="1" smtClean="0">
                <a:solidFill>
                  <a:srgbClr val="000099"/>
                </a:solidFill>
                <a:latin typeface="Arial" charset="0"/>
              </a:rPr>
              <a:t>Unaccompanied Minors;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8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sz="1800" b="1" smtClean="0">
                <a:solidFill>
                  <a:srgbClr val="000099"/>
                </a:solidFill>
                <a:latin typeface="Arial" charset="0"/>
              </a:rPr>
              <a:t>Stranded migrants;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180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1800" b="1" u="sng" smtClean="0">
                <a:solidFill>
                  <a:srgbClr val="000099"/>
                </a:solidFill>
                <a:latin typeface="Arial" charset="0"/>
              </a:rPr>
              <a:t>Services provided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00099"/>
                </a:solidFill>
                <a:latin typeface="Arial" charset="0"/>
              </a:rPr>
              <a:t>Case by case - individually tailored assistance program, including family level</a:t>
            </a:r>
            <a:endParaRPr lang="ro-RO" sz="1800" b="1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o-RO" sz="1800" b="1" u="sng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329579-C02A-43F3-A2F6-B7240062C197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12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1050" y="188913"/>
            <a:ext cx="836295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o-RO" sz="4000" smtClean="0">
                <a:latin typeface="Arial" charset="0"/>
              </a:rPr>
              <a:t>  </a:t>
            </a:r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NRM Best Practices</a:t>
            </a:r>
            <a:endParaRPr lang="ru-RU" sz="3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844675"/>
            <a:ext cx="8713787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Integration of the NRM into the national system of protection and social assistance</a:t>
            </a:r>
            <a:r>
              <a:rPr lang="ru-RU" sz="2800" smtClean="0">
                <a:solidFill>
                  <a:srgbClr val="000099"/>
                </a:solidFill>
                <a:latin typeface="Arial" charset="0"/>
              </a:rPr>
              <a:t>;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Referral of cases within NRM (partnership between Local Public Administration (LPA) and Civil Society);</a:t>
            </a:r>
            <a:endParaRPr lang="ru-RU" sz="2800" smtClean="0">
              <a:solidFill>
                <a:srgbClr val="000099"/>
              </a:solidFill>
              <a:latin typeface="Arial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Prevention of THB through social assistance to </a:t>
            </a:r>
            <a:r>
              <a:rPr lang="nl-NL" sz="2800" smtClean="0">
                <a:solidFill>
                  <a:srgbClr val="000099"/>
                </a:solidFill>
                <a:latin typeface="Arial" charset="0"/>
              </a:rPr>
              <a:t>potential victims and/or at risk groups;</a:t>
            </a:r>
            <a:endParaRPr lang="ru-RU" sz="2800" smtClean="0">
              <a:solidFill>
                <a:srgbClr val="000099"/>
              </a:solidFill>
              <a:latin typeface="Arial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800" smtClean="0">
                <a:solidFill>
                  <a:srgbClr val="000099"/>
                </a:solidFill>
                <a:latin typeface="Arial" charset="0"/>
              </a:rPr>
              <a:t>Development of transnational cooperation - inclusion of protection institutions.</a:t>
            </a:r>
            <a:endParaRPr lang="ru-RU" sz="280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2A4C475-CAD6-4072-A0E7-8542FC263C75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13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Diagram 2"/>
          <p:cNvGrpSpPr>
            <a:grpSpLocks/>
          </p:cNvGrpSpPr>
          <p:nvPr/>
        </p:nvGrpSpPr>
        <p:grpSpPr bwMode="auto">
          <a:xfrm>
            <a:off x="0" y="1989138"/>
            <a:ext cx="5543550" cy="4679950"/>
            <a:chOff x="1562" y="835"/>
            <a:chExt cx="2592" cy="2594"/>
          </a:xfrm>
        </p:grpSpPr>
        <p:sp>
          <p:nvSpPr>
            <p:cNvPr id="78853" name="_s1028"/>
            <p:cNvSpPr>
              <a:spLocks noChangeShapeType="1"/>
            </p:cNvSpPr>
            <p:nvPr/>
          </p:nvSpPr>
          <p:spPr bwMode="auto">
            <a:xfrm flipH="1" flipV="1">
              <a:off x="2377" y="1747"/>
              <a:ext cx="241" cy="1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54" name="_s1029"/>
            <p:cNvSpPr>
              <a:spLocks noChangeArrowheads="1"/>
            </p:cNvSpPr>
            <p:nvPr/>
          </p:nvSpPr>
          <p:spPr bwMode="auto">
            <a:xfrm>
              <a:off x="1828" y="1249"/>
              <a:ext cx="615" cy="615"/>
            </a:xfrm>
            <a:prstGeom prst="ellipse">
              <a:avLst/>
            </a:prstGeom>
            <a:solidFill>
              <a:srgbClr val="1A0FFF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300">
                  <a:solidFill>
                    <a:srgbClr val="000000"/>
                  </a:solidFill>
                  <a:latin typeface="Tahoma" pitchFamily="34" charset="0"/>
                </a:rPr>
                <a:t>…</a:t>
              </a:r>
              <a:endParaRPr lang="ru-RU" sz="13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8855" name="_s1030"/>
            <p:cNvSpPr>
              <a:spLocks noChangeShapeType="1"/>
            </p:cNvSpPr>
            <p:nvPr/>
          </p:nvSpPr>
          <p:spPr bwMode="auto">
            <a:xfrm flipH="1">
              <a:off x="2258" y="2200"/>
              <a:ext cx="301" cy="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56" name="_s1031"/>
            <p:cNvSpPr>
              <a:spLocks noChangeArrowheads="1"/>
            </p:cNvSpPr>
            <p:nvPr/>
          </p:nvSpPr>
          <p:spPr bwMode="auto">
            <a:xfrm>
              <a:off x="1651" y="2031"/>
              <a:ext cx="615" cy="615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ahoma" pitchFamily="34" charset="0"/>
                </a:rPr>
                <a:t>Civil Society</a:t>
              </a:r>
              <a:endParaRPr lang="ru-RU" sz="11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8857" name="_s1032"/>
            <p:cNvSpPr>
              <a:spLocks noChangeShapeType="1"/>
            </p:cNvSpPr>
            <p:nvPr/>
          </p:nvSpPr>
          <p:spPr bwMode="auto">
            <a:xfrm flipH="1">
              <a:off x="2591" y="2408"/>
              <a:ext cx="135" cy="2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58" name="_s1033"/>
            <p:cNvSpPr>
              <a:spLocks noChangeArrowheads="1"/>
            </p:cNvSpPr>
            <p:nvPr/>
          </p:nvSpPr>
          <p:spPr bwMode="auto">
            <a:xfrm>
              <a:off x="2151" y="2657"/>
              <a:ext cx="615" cy="61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Civil Registry Office</a:t>
              </a:r>
              <a:endParaRPr lang="ru-RU" sz="110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78859" name="_s1034"/>
            <p:cNvSpPr>
              <a:spLocks noChangeShapeType="1"/>
            </p:cNvSpPr>
            <p:nvPr/>
          </p:nvSpPr>
          <p:spPr bwMode="auto">
            <a:xfrm>
              <a:off x="2992" y="2407"/>
              <a:ext cx="134" cy="2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60" name="_s1035"/>
            <p:cNvSpPr>
              <a:spLocks noChangeArrowheads="1"/>
            </p:cNvSpPr>
            <p:nvPr/>
          </p:nvSpPr>
          <p:spPr bwMode="auto">
            <a:xfrm>
              <a:off x="2953" y="2656"/>
              <a:ext cx="615" cy="6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Territorial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Employment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Agency</a:t>
              </a:r>
              <a:endParaRPr lang="ru-RU" sz="110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78861" name="_s1036"/>
            <p:cNvSpPr>
              <a:spLocks noChangeShapeType="1"/>
            </p:cNvSpPr>
            <p:nvPr/>
          </p:nvSpPr>
          <p:spPr bwMode="auto">
            <a:xfrm>
              <a:off x="3157" y="2199"/>
              <a:ext cx="302" cy="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62" name="_s1037"/>
            <p:cNvSpPr>
              <a:spLocks noChangeArrowheads="1"/>
            </p:cNvSpPr>
            <p:nvPr/>
          </p:nvSpPr>
          <p:spPr bwMode="auto">
            <a:xfrm>
              <a:off x="3452" y="2029"/>
              <a:ext cx="615" cy="615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Police Station</a:t>
              </a:r>
              <a:endParaRPr lang="ro-RO" sz="110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78863" name="_s1038"/>
            <p:cNvSpPr>
              <a:spLocks noChangeShapeType="1"/>
            </p:cNvSpPr>
            <p:nvPr/>
          </p:nvSpPr>
          <p:spPr bwMode="auto">
            <a:xfrm flipV="1">
              <a:off x="3098" y="1747"/>
              <a:ext cx="242" cy="1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64" name="_s1039"/>
            <p:cNvSpPr>
              <a:spLocks noChangeArrowheads="1"/>
            </p:cNvSpPr>
            <p:nvPr/>
          </p:nvSpPr>
          <p:spPr bwMode="auto">
            <a:xfrm>
              <a:off x="3273" y="1248"/>
              <a:ext cx="615" cy="615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District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Healthcare Facility</a:t>
              </a:r>
              <a:endParaRPr lang="ro-RO" sz="110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78865" name="_s1040"/>
            <p:cNvSpPr>
              <a:spLocks noChangeShapeType="1"/>
            </p:cNvSpPr>
            <p:nvPr/>
          </p:nvSpPr>
          <p:spPr bwMode="auto">
            <a:xfrm flipV="1">
              <a:off x="2858" y="1515"/>
              <a:ext cx="0" cy="3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78866" name="_s1041"/>
            <p:cNvSpPr>
              <a:spLocks noChangeArrowheads="1"/>
            </p:cNvSpPr>
            <p:nvPr/>
          </p:nvSpPr>
          <p:spPr bwMode="auto">
            <a:xfrm>
              <a:off x="2551" y="901"/>
              <a:ext cx="615" cy="615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District Directorate 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for Education,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Georgia" pitchFamily="18" charset="0"/>
                </a:rPr>
                <a:t>Youth and Sports</a:t>
              </a:r>
              <a:endParaRPr lang="ro-RO" sz="110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22" name="_s1042"/>
            <p:cNvSpPr>
              <a:spLocks noChangeArrowheads="1"/>
            </p:cNvSpPr>
            <p:nvPr/>
          </p:nvSpPr>
          <p:spPr bwMode="auto">
            <a:xfrm>
              <a:off x="2551" y="1825"/>
              <a:ext cx="615" cy="615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Social Assistance 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Division, 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Multidisciplinary</a:t>
              </a:r>
            </a:p>
            <a:p>
              <a:pPr algn="ctr">
                <a:defRPr/>
              </a:pP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Team Manager</a:t>
              </a:r>
              <a:endParaRPr lang="ro-RO" sz="11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78850" name="Rectangle 19"/>
          <p:cNvSpPr>
            <a:spLocks noChangeArrowheads="1"/>
          </p:cNvSpPr>
          <p:nvPr/>
        </p:nvSpPr>
        <p:spPr bwMode="auto">
          <a:xfrm>
            <a:off x="395288" y="0"/>
            <a:ext cx="8424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000099"/>
                </a:solidFill>
              </a:rPr>
              <a:t>Institutional Framework of NRM : Multidisciplinary Team (district/community based coordination)</a:t>
            </a:r>
            <a:endParaRPr lang="ro-MO" sz="2600" b="1">
              <a:solidFill>
                <a:srgbClr val="000099"/>
              </a:solidFill>
            </a:endParaRPr>
          </a:p>
        </p:txBody>
      </p:sp>
      <p:sp>
        <p:nvSpPr>
          <p:cNvPr id="78851" name="Rectangle 21"/>
          <p:cNvSpPr>
            <a:spLocks noChangeArrowheads="1"/>
          </p:cNvSpPr>
          <p:nvPr/>
        </p:nvSpPr>
        <p:spPr bwMode="auto">
          <a:xfrm>
            <a:off x="430213" y="765175"/>
            <a:ext cx="87137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Basic operational unit at the local level, ensuring intersectorial cooperation of local institutions for assistance and protection of Vots and potential victims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5435600" y="1989138"/>
            <a:ext cx="3708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solidFill>
                  <a:srgbClr val="000000"/>
                </a:solidFill>
              </a:rPr>
              <a:t>Identification</a:t>
            </a:r>
            <a:r>
              <a:rPr lang="ro-RO" sz="2200">
                <a:solidFill>
                  <a:srgbClr val="000000"/>
                </a:solidFill>
              </a:rPr>
              <a:t> </a:t>
            </a:r>
            <a:endParaRPr lang="en-US" sz="22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solidFill>
                  <a:srgbClr val="000000"/>
                </a:solidFill>
              </a:rPr>
              <a:t>Case analysis, incl. risk and family </a:t>
            </a:r>
            <a:endParaRPr lang="ro-RO" sz="2200" b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rgbClr val="000000"/>
                </a:solidFill>
              </a:rPr>
              <a:t>Preparation of the </a:t>
            </a:r>
            <a:r>
              <a:rPr lang="en-US" sz="2200" b="1">
                <a:solidFill>
                  <a:srgbClr val="000000"/>
                </a:solidFill>
              </a:rPr>
              <a:t>rehabilitation and reintegration plan</a:t>
            </a:r>
            <a:endParaRPr lang="ro-RO" sz="2200" b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solidFill>
                  <a:srgbClr val="000000"/>
                </a:solidFill>
              </a:rPr>
              <a:t>Assessment of needs </a:t>
            </a:r>
            <a:r>
              <a:rPr lang="en-US" sz="2200">
                <a:solidFill>
                  <a:srgbClr val="000000"/>
                </a:solidFill>
              </a:rPr>
              <a:t>for development of specialized community based services</a:t>
            </a:r>
            <a:endParaRPr lang="ro-RO" sz="22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solidFill>
                  <a:srgbClr val="000000"/>
                </a:solidFill>
              </a:rPr>
              <a:t>Monitoring </a:t>
            </a:r>
            <a:r>
              <a:rPr lang="en-US" sz="2200">
                <a:solidFill>
                  <a:srgbClr val="000000"/>
                </a:solidFill>
              </a:rPr>
              <a:t>of cases</a:t>
            </a:r>
            <a:endParaRPr lang="ro-RO" sz="2000">
              <a:solidFill>
                <a:srgbClr val="000000"/>
              </a:solidFill>
            </a:endParaRPr>
          </a:p>
        </p:txBody>
      </p:sp>
      <p:sp>
        <p:nvSpPr>
          <p:cNvPr id="78869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CCF97A-2917-4477-9C35-EEF4DB9A0024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14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1" name="Object 13"/>
          <p:cNvGraphicFramePr>
            <a:graphicFrameLocks noGrp="1" noChangeAspect="1"/>
          </p:cNvGraphicFramePr>
          <p:nvPr>
            <p:ph/>
          </p:nvPr>
        </p:nvGraphicFramePr>
        <p:xfrm>
          <a:off x="76200" y="5932488"/>
          <a:ext cx="9144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3" imgW="3285714" imgH="3057143" progId="PBrush">
                  <p:embed/>
                </p:oleObj>
              </mc:Choice>
              <mc:Fallback>
                <p:oleObj name="Bitmap Image" r:id="rId3" imgW="3285714" imgH="3057143" progId="PBrush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32488"/>
                        <a:ext cx="914400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AutoShape 6"/>
          <p:cNvSpPr>
            <a:spLocks noChangeArrowheads="1"/>
          </p:cNvSpPr>
          <p:nvPr/>
        </p:nvSpPr>
        <p:spPr bwMode="auto">
          <a:xfrm>
            <a:off x="4343400" y="2835275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63" name="Text Box 7"/>
          <p:cNvSpPr txBox="1">
            <a:spLocks noChangeArrowheads="1"/>
          </p:cNvSpPr>
          <p:nvPr/>
        </p:nvSpPr>
        <p:spPr bwMode="auto">
          <a:xfrm>
            <a:off x="2438400" y="2209800"/>
            <a:ext cx="411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000099"/>
                </a:solidFill>
              </a:rPr>
              <a:t>Chisinau Assistance and Protection Centre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438400" y="3805238"/>
            <a:ext cx="4191000" cy="70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nl-NL" sz="1400">
                <a:solidFill>
                  <a:srgbClr val="000099"/>
                </a:solidFill>
              </a:rPr>
              <a:t> Temporary Residence</a:t>
            </a:r>
            <a:r>
              <a:rPr lang="en-US" sz="1400">
                <a:solidFill>
                  <a:srgbClr val="000099"/>
                </a:solidFill>
              </a:rPr>
              <a:t>	     </a:t>
            </a:r>
            <a:r>
              <a:rPr lang="nl-NL" sz="1400">
                <a:solidFill>
                  <a:srgbClr val="000099"/>
                </a:solidFill>
              </a:rPr>
              <a:t>Psychological Counseling</a:t>
            </a:r>
            <a:endParaRPr lang="en-US" sz="1400">
              <a:solidFill>
                <a:srgbClr val="000099"/>
              </a:solidFill>
            </a:endParaRPr>
          </a:p>
          <a:p>
            <a:r>
              <a:rPr lang="nl-NL" sz="1400">
                <a:solidFill>
                  <a:srgbClr val="000099"/>
                </a:solidFill>
              </a:rPr>
              <a:t> Social Support</a:t>
            </a:r>
            <a:r>
              <a:rPr lang="en-US" sz="1400">
                <a:solidFill>
                  <a:srgbClr val="000099"/>
                </a:solidFill>
              </a:rPr>
              <a:t>	     </a:t>
            </a:r>
            <a:r>
              <a:rPr lang="nl-NL" sz="1400">
                <a:solidFill>
                  <a:srgbClr val="000099"/>
                </a:solidFill>
              </a:rPr>
              <a:t>Medical Assistance</a:t>
            </a:r>
            <a:endParaRPr lang="en-US" sz="1400">
              <a:solidFill>
                <a:srgbClr val="000099"/>
              </a:solidFill>
            </a:endParaRPr>
          </a:p>
          <a:p>
            <a:r>
              <a:rPr lang="nl-NL" sz="1400">
                <a:solidFill>
                  <a:srgbClr val="000099"/>
                </a:solidFill>
              </a:rPr>
              <a:t> Legal Support	     Recreational Activities</a:t>
            </a:r>
            <a:r>
              <a:rPr lang="nl-NL">
                <a:solidFill>
                  <a:srgbClr val="000099"/>
                </a:solidFill>
              </a:rPr>
              <a:t> </a:t>
            </a:r>
          </a:p>
        </p:txBody>
      </p:sp>
      <p:grpSp>
        <p:nvGrpSpPr>
          <p:cNvPr id="2065" name="Group 26"/>
          <p:cNvGrpSpPr>
            <a:grpSpLocks/>
          </p:cNvGrpSpPr>
          <p:nvPr/>
        </p:nvGrpSpPr>
        <p:grpSpPr bwMode="auto">
          <a:xfrm>
            <a:off x="8153400" y="5500688"/>
            <a:ext cx="990600" cy="1281112"/>
            <a:chOff x="5040" y="3456"/>
            <a:chExt cx="720" cy="907"/>
          </a:xfrm>
        </p:grpSpPr>
        <p:pic>
          <p:nvPicPr>
            <p:cNvPr id="2098" name="Picture 14" descr="Image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8" y="3456"/>
              <a:ext cx="4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9" name="Text Box 17"/>
            <p:cNvSpPr txBox="1">
              <a:spLocks noChangeArrowheads="1"/>
            </p:cNvSpPr>
            <p:nvPr/>
          </p:nvSpPr>
          <p:spPr bwMode="auto">
            <a:xfrm>
              <a:off x="5040" y="4038"/>
              <a:ext cx="72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Ministry of Social Protection, Family and Child</a:t>
              </a:r>
            </a:p>
          </p:txBody>
        </p:sp>
      </p:grpSp>
      <p:grpSp>
        <p:nvGrpSpPr>
          <p:cNvPr id="2066" name="Group 24"/>
          <p:cNvGrpSpPr>
            <a:grpSpLocks/>
          </p:cNvGrpSpPr>
          <p:nvPr/>
        </p:nvGrpSpPr>
        <p:grpSpPr bwMode="auto">
          <a:xfrm>
            <a:off x="8077200" y="0"/>
            <a:ext cx="1066800" cy="1303338"/>
            <a:chOff x="4944" y="96"/>
            <a:chExt cx="720" cy="841"/>
          </a:xfrm>
        </p:grpSpPr>
        <p:pic>
          <p:nvPicPr>
            <p:cNvPr id="2096" name="Picture 9" descr="procuratur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55" y="96"/>
              <a:ext cx="513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7" name="Text Box 20"/>
            <p:cNvSpPr txBox="1">
              <a:spLocks noChangeArrowheads="1"/>
            </p:cNvSpPr>
            <p:nvPr/>
          </p:nvSpPr>
          <p:spPr bwMode="auto">
            <a:xfrm>
              <a:off x="4944" y="720"/>
              <a:ext cx="72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General Prosecutor’s Office</a:t>
              </a:r>
            </a:p>
          </p:txBody>
        </p:sp>
      </p:grpSp>
      <p:grpSp>
        <p:nvGrpSpPr>
          <p:cNvPr id="2067" name="Group 23"/>
          <p:cNvGrpSpPr>
            <a:grpSpLocks/>
          </p:cNvGrpSpPr>
          <p:nvPr/>
        </p:nvGrpSpPr>
        <p:grpSpPr bwMode="auto">
          <a:xfrm>
            <a:off x="0" y="0"/>
            <a:ext cx="1066800" cy="1392238"/>
            <a:chOff x="2496" y="192"/>
            <a:chExt cx="720" cy="988"/>
          </a:xfrm>
        </p:grpSpPr>
        <p:pic>
          <p:nvPicPr>
            <p:cNvPr id="2094" name="Picture 11" descr="trafi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44" y="192"/>
              <a:ext cx="576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5" name="Text Box 21"/>
            <p:cNvSpPr txBox="1">
              <a:spLocks noChangeArrowheads="1"/>
            </p:cNvSpPr>
            <p:nvPr/>
          </p:nvSpPr>
          <p:spPr bwMode="auto">
            <a:xfrm>
              <a:off x="2496" y="768"/>
              <a:ext cx="72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/>
                <a:t>NGO Centre for  Prevention of Trafficking in Women</a:t>
              </a:r>
            </a:p>
          </p:txBody>
        </p:sp>
      </p:grpSp>
      <p:grpSp>
        <p:nvGrpSpPr>
          <p:cNvPr id="2068" name="Group 25"/>
          <p:cNvGrpSpPr>
            <a:grpSpLocks/>
          </p:cNvGrpSpPr>
          <p:nvPr/>
        </p:nvGrpSpPr>
        <p:grpSpPr bwMode="auto">
          <a:xfrm>
            <a:off x="3886200" y="0"/>
            <a:ext cx="1219200" cy="1296988"/>
            <a:chOff x="624" y="192"/>
            <a:chExt cx="816" cy="962"/>
          </a:xfrm>
        </p:grpSpPr>
        <p:pic>
          <p:nvPicPr>
            <p:cNvPr id="2092" name="Picture 10" descr="CCT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6" y="192"/>
              <a:ext cx="40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3" name="Text Box 22"/>
            <p:cNvSpPr txBox="1">
              <a:spLocks noChangeArrowheads="1"/>
            </p:cNvSpPr>
            <p:nvPr/>
          </p:nvSpPr>
          <p:spPr bwMode="auto">
            <a:xfrm>
              <a:off x="624" y="768"/>
              <a:ext cx="816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bg1"/>
                  </a:solidFill>
                </a:rPr>
                <a:t>Center for Combating Trafficking in Persons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">
                  <a:solidFill>
                    <a:schemeClr val="bg1"/>
                  </a:solidFill>
                </a:rPr>
                <a:t>(police task force)</a:t>
              </a:r>
            </a:p>
          </p:txBody>
        </p:sp>
      </p:grpSp>
      <p:pic>
        <p:nvPicPr>
          <p:cNvPr id="2069" name="Picture 29" descr="iom_logo_ne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57531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0" name="Group 50"/>
          <p:cNvGrpSpPr>
            <a:grpSpLocks/>
          </p:cNvGrpSpPr>
          <p:nvPr/>
        </p:nvGrpSpPr>
        <p:grpSpPr bwMode="auto">
          <a:xfrm>
            <a:off x="533400" y="4876800"/>
            <a:ext cx="1828800" cy="457200"/>
            <a:chOff x="336" y="3072"/>
            <a:chExt cx="1152" cy="288"/>
          </a:xfrm>
        </p:grpSpPr>
        <p:sp>
          <p:nvSpPr>
            <p:cNvPr id="2090" name="AutoShape 30"/>
            <p:cNvSpPr>
              <a:spLocks noChangeArrowheads="1"/>
            </p:cNvSpPr>
            <p:nvPr/>
          </p:nvSpPr>
          <p:spPr bwMode="auto">
            <a:xfrm rot="-2466725">
              <a:off x="336" y="3072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91" name="AutoShape 31"/>
            <p:cNvSpPr>
              <a:spLocks noChangeArrowheads="1"/>
            </p:cNvSpPr>
            <p:nvPr/>
          </p:nvSpPr>
          <p:spPr bwMode="auto">
            <a:xfrm rot="8270046">
              <a:off x="480" y="321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71" name="Group 51"/>
          <p:cNvGrpSpPr>
            <a:grpSpLocks/>
          </p:cNvGrpSpPr>
          <p:nvPr/>
        </p:nvGrpSpPr>
        <p:grpSpPr bwMode="auto">
          <a:xfrm rot="-2969076">
            <a:off x="3814762" y="4872038"/>
            <a:ext cx="1236663" cy="484188"/>
            <a:chOff x="2304" y="3120"/>
            <a:chExt cx="1152" cy="288"/>
          </a:xfrm>
        </p:grpSpPr>
        <p:sp>
          <p:nvSpPr>
            <p:cNvPr id="2088" name="AutoShape 36"/>
            <p:cNvSpPr>
              <a:spLocks noChangeArrowheads="1"/>
            </p:cNvSpPr>
            <p:nvPr/>
          </p:nvSpPr>
          <p:spPr bwMode="auto">
            <a:xfrm rot="-2466725">
              <a:off x="2304" y="3120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89" name="AutoShape 37"/>
            <p:cNvSpPr>
              <a:spLocks noChangeArrowheads="1"/>
            </p:cNvSpPr>
            <p:nvPr/>
          </p:nvSpPr>
          <p:spPr bwMode="auto">
            <a:xfrm rot="8270046">
              <a:off x="2448" y="3264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72" name="Group 49"/>
          <p:cNvGrpSpPr>
            <a:grpSpLocks/>
          </p:cNvGrpSpPr>
          <p:nvPr/>
        </p:nvGrpSpPr>
        <p:grpSpPr bwMode="auto">
          <a:xfrm rot="-6219025">
            <a:off x="685800" y="1524000"/>
            <a:ext cx="1828800" cy="457200"/>
            <a:chOff x="336" y="960"/>
            <a:chExt cx="1152" cy="288"/>
          </a:xfrm>
        </p:grpSpPr>
        <p:sp>
          <p:nvSpPr>
            <p:cNvPr id="2086" name="AutoShape 38"/>
            <p:cNvSpPr>
              <a:spLocks noChangeArrowheads="1"/>
            </p:cNvSpPr>
            <p:nvPr/>
          </p:nvSpPr>
          <p:spPr bwMode="auto">
            <a:xfrm rot="-2466725">
              <a:off x="336" y="960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87" name="AutoShape 39"/>
            <p:cNvSpPr>
              <a:spLocks noChangeArrowheads="1"/>
            </p:cNvSpPr>
            <p:nvPr/>
          </p:nvSpPr>
          <p:spPr bwMode="auto">
            <a:xfrm rot="8270046">
              <a:off x="480" y="1104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73" name="Group 48"/>
          <p:cNvGrpSpPr>
            <a:grpSpLocks/>
          </p:cNvGrpSpPr>
          <p:nvPr/>
        </p:nvGrpSpPr>
        <p:grpSpPr bwMode="auto">
          <a:xfrm rot="-2951095">
            <a:off x="3848100" y="1562100"/>
            <a:ext cx="1143000" cy="457200"/>
            <a:chOff x="2208" y="1008"/>
            <a:chExt cx="1152" cy="288"/>
          </a:xfrm>
        </p:grpSpPr>
        <p:sp>
          <p:nvSpPr>
            <p:cNvPr id="2084" name="AutoShape 40"/>
            <p:cNvSpPr>
              <a:spLocks noChangeArrowheads="1"/>
            </p:cNvSpPr>
            <p:nvPr/>
          </p:nvSpPr>
          <p:spPr bwMode="auto">
            <a:xfrm rot="-2466725">
              <a:off x="2208" y="1008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85" name="AutoShape 41"/>
            <p:cNvSpPr>
              <a:spLocks noChangeArrowheads="1"/>
            </p:cNvSpPr>
            <p:nvPr/>
          </p:nvSpPr>
          <p:spPr bwMode="auto">
            <a:xfrm rot="8270046">
              <a:off x="2352" y="1152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74" name="Group 47"/>
          <p:cNvGrpSpPr>
            <a:grpSpLocks/>
          </p:cNvGrpSpPr>
          <p:nvPr/>
        </p:nvGrpSpPr>
        <p:grpSpPr bwMode="auto">
          <a:xfrm>
            <a:off x="6477000" y="1447800"/>
            <a:ext cx="1828800" cy="457200"/>
            <a:chOff x="4176" y="1056"/>
            <a:chExt cx="1152" cy="288"/>
          </a:xfrm>
        </p:grpSpPr>
        <p:sp>
          <p:nvSpPr>
            <p:cNvPr id="2082" name="AutoShape 42"/>
            <p:cNvSpPr>
              <a:spLocks noChangeArrowheads="1"/>
            </p:cNvSpPr>
            <p:nvPr/>
          </p:nvSpPr>
          <p:spPr bwMode="auto">
            <a:xfrm rot="-2466725">
              <a:off x="4176" y="1056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83" name="AutoShape 43"/>
            <p:cNvSpPr>
              <a:spLocks noChangeArrowheads="1"/>
            </p:cNvSpPr>
            <p:nvPr/>
          </p:nvSpPr>
          <p:spPr bwMode="auto">
            <a:xfrm rot="8270046">
              <a:off x="4320" y="1200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grpSp>
        <p:nvGrpSpPr>
          <p:cNvPr id="2075" name="Group 46"/>
          <p:cNvGrpSpPr>
            <a:grpSpLocks/>
          </p:cNvGrpSpPr>
          <p:nvPr/>
        </p:nvGrpSpPr>
        <p:grpSpPr bwMode="auto">
          <a:xfrm rot="-5877704">
            <a:off x="6553200" y="4800600"/>
            <a:ext cx="1828800" cy="457200"/>
            <a:chOff x="4128" y="3024"/>
            <a:chExt cx="1152" cy="288"/>
          </a:xfrm>
        </p:grpSpPr>
        <p:sp>
          <p:nvSpPr>
            <p:cNvPr id="2080" name="AutoShape 44"/>
            <p:cNvSpPr>
              <a:spLocks noChangeArrowheads="1"/>
            </p:cNvSpPr>
            <p:nvPr/>
          </p:nvSpPr>
          <p:spPr bwMode="auto">
            <a:xfrm rot="-2466725">
              <a:off x="4128" y="3024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81" name="AutoShape 45"/>
            <p:cNvSpPr>
              <a:spLocks noChangeArrowheads="1"/>
            </p:cNvSpPr>
            <p:nvPr/>
          </p:nvSpPr>
          <p:spPr bwMode="auto">
            <a:xfrm rot="8270046">
              <a:off x="4272" y="3168"/>
              <a:ext cx="1008" cy="144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pic>
        <p:nvPicPr>
          <p:cNvPr id="2076" name="Picture 55" descr="CIMG106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4384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56" descr="DSCN11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24384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57" descr="P10007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00600" y="24765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58" descr="IMG_127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90800" y="2514600"/>
            <a:ext cx="1574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1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6173DF-47CF-48C6-87B7-28BFE9A597D3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15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NRM: Efficiency</a:t>
            </a:r>
            <a:r>
              <a:rPr lang="en-US" sz="3600" b="1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sz="36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o-RO" sz="1800" b="1" smtClean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Political support to NRM at all levels- transnational, national, local;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NRM Coordinator defined by Law  – Ministries dealing with social affairs, prevention of violence etc.;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Financial support from the state – multidisciplinary approach;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Monitoring of the implementation by national coordinator – ownership &amp; accountability;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Development of informal relations between NRM participants at all levels of coordination;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Development of the normative basis for solving the problems of guarantee of human/victim’s rights ( identification, witnesses protection, compensations for caused damage, medical assurance etc.);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Consolidation of the professional capacities and individual stimulation.</a:t>
            </a:r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151616-394A-4F91-B1F2-5002C96DFF32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16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General recommendations</a:t>
            </a:r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b="1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sz="4000" b="1" smtClean="0">
                <a:solidFill>
                  <a:schemeClr val="accent2"/>
                </a:solidFill>
                <a:latin typeface="Arial" charset="0"/>
              </a:rPr>
            </a:br>
            <a:endParaRPr lang="en-US" sz="4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40769"/>
            <a:ext cx="7772400" cy="55172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To strive for full execution of commitments and obligations</a:t>
            </a:r>
            <a:r>
              <a:rPr lang="ro-RO" sz="2400" dirty="0" smtClean="0">
                <a:solidFill>
                  <a:srgbClr val="000099"/>
                </a:solidFill>
                <a:latin typeface="Arial" charset="0"/>
              </a:rPr>
              <a:t>; </a:t>
            </a:r>
            <a:endParaRPr lang="en-US" sz="2400" dirty="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Development and implementation of NRM – the best victim centered coordinated assistance framework;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Better identification due to broader view on THB;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Adapting assistance programs according to the </a:t>
            </a:r>
            <a:r>
              <a:rPr lang="en-US" sz="2400" dirty="0" err="1" smtClean="0">
                <a:solidFill>
                  <a:srgbClr val="000099"/>
                </a:solidFill>
                <a:latin typeface="Arial" charset="0"/>
              </a:rPr>
              <a:t>VoTs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needs;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Risk assessment and family assessment - Informed decision;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Return should be an option and one of protection measures but not the only option (esp. when criminal proceedings are over and/or </a:t>
            </a:r>
            <a:r>
              <a:rPr lang="en-US" sz="2400" dirty="0" err="1" smtClean="0">
                <a:solidFill>
                  <a:srgbClr val="000099"/>
                </a:solidFill>
                <a:latin typeface="Arial" charset="0"/>
              </a:rPr>
              <a:t>VoT</a:t>
            </a: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 doesn’t want to cooperate with Police);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Interstate cooperation should continuously be developed in accordance with the new trends and challenges that arise</a:t>
            </a:r>
            <a:r>
              <a:rPr lang="nl-NL" sz="24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nl-NL" sz="2400" dirty="0" err="1" smtClean="0">
                <a:solidFill>
                  <a:srgbClr val="000099"/>
                </a:solidFill>
                <a:latin typeface="Arial" charset="0"/>
              </a:rPr>
              <a:t>and</a:t>
            </a:r>
            <a:r>
              <a:rPr lang="nl-NL" sz="2400" dirty="0" smtClean="0">
                <a:solidFill>
                  <a:srgbClr val="000099"/>
                </a:solidFill>
                <a:latin typeface="Arial" charset="0"/>
              </a:rPr>
              <a:t> expanded </a:t>
            </a:r>
            <a:r>
              <a:rPr lang="nl-NL" sz="2400" dirty="0" err="1" smtClean="0">
                <a:solidFill>
                  <a:srgbClr val="000099"/>
                </a:solidFill>
                <a:latin typeface="Arial" charset="0"/>
              </a:rPr>
              <a:t>to</a:t>
            </a:r>
            <a:r>
              <a:rPr lang="nl-NL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nl-NL" sz="2400" dirty="0" err="1" smtClean="0">
                <a:solidFill>
                  <a:srgbClr val="000099"/>
                </a:solidFill>
                <a:latin typeface="Arial" charset="0"/>
              </a:rPr>
              <a:t>Social</a:t>
            </a:r>
            <a:r>
              <a:rPr lang="nl-NL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nl-NL" sz="2400" dirty="0" err="1" smtClean="0">
                <a:solidFill>
                  <a:srgbClr val="000099"/>
                </a:solidFill>
                <a:latin typeface="Arial" charset="0"/>
              </a:rPr>
              <a:t>Protection</a:t>
            </a:r>
            <a:r>
              <a:rPr lang="nl-NL" sz="24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nl-NL" sz="2400" dirty="0" err="1" smtClean="0">
                <a:solidFill>
                  <a:srgbClr val="000099"/>
                </a:solidFill>
                <a:latin typeface="Arial" charset="0"/>
              </a:rPr>
              <a:t>Authorities</a:t>
            </a:r>
            <a:r>
              <a:rPr lang="nl-NL" sz="2400" dirty="0" smtClean="0">
                <a:solidFill>
                  <a:srgbClr val="000099"/>
                </a:solidFill>
                <a:latin typeface="Arial" charset="0"/>
              </a:rPr>
              <a:t>;</a:t>
            </a: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F525D77-5B7B-46B8-8F7F-0D6F0DC7B5CA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17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65100"/>
            <a:ext cx="85979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Concluding</a:t>
            </a:r>
            <a:r>
              <a:rPr lang="en-US" sz="3600" b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Arial" charset="0"/>
              </a:rPr>
              <a:t>remarks</a:t>
            </a:r>
            <a:endParaRPr lang="ru-RU" sz="3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4500" y="1193800"/>
            <a:ext cx="8229600" cy="4826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NRM – Partnership/Coordination between GO &amp; Civil Society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Prevention is better than a cure!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Observation and analysis of the new trends of THB</a:t>
            </a:r>
            <a:r>
              <a:rPr lang="ru-RU" sz="2400" smtClean="0">
                <a:solidFill>
                  <a:srgbClr val="000099"/>
                </a:solidFill>
                <a:latin typeface="Arial" charset="0"/>
              </a:rPr>
              <a:t>  </a:t>
            </a:r>
            <a:endParaRPr lang="ro-RO" sz="2400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NRM should be flexible in line with THB phenomenon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Bigger focus on the Demand side!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Prevention of Corruption and Impunity in the Fight Against THB through Empowering the Media and Fostering Cooperation between CS and LE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95F998-42A9-4100-93B9-D69B14725248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18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  <p:sp>
        <p:nvSpPr>
          <p:cNvPr id="88066" name="Content Placeholder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  <p:sp>
        <p:nvSpPr>
          <p:cNvPr id="88067" name="Content Placeholder 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0A2CA-8F4D-4B8C-A7F3-BA3F9C7783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/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nummernplatzhalter 1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8AFD86-2912-49A5-9F84-7EC7D54FE2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57346" name="Text Box 14"/>
          <p:cNvSpPr txBox="1">
            <a:spLocks noChangeArrowheads="1"/>
          </p:cNvSpPr>
          <p:nvPr/>
        </p:nvSpPr>
        <p:spPr bwMode="auto">
          <a:xfrm>
            <a:off x="469582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hteck 10"/>
          <p:cNvSpPr>
            <a:spLocks noChangeArrowheads="1"/>
          </p:cNvSpPr>
          <p:nvPr/>
        </p:nvSpPr>
        <p:spPr bwMode="auto">
          <a:xfrm>
            <a:off x="725488" y="1549400"/>
            <a:ext cx="7904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000" b="1">
              <a:solidFill>
                <a:srgbClr val="000099"/>
              </a:solidFill>
            </a:endParaRPr>
          </a:p>
          <a:p>
            <a:pPr algn="just"/>
            <a:endParaRPr lang="en-US" sz="2000" b="1">
              <a:solidFill>
                <a:srgbClr val="000099"/>
              </a:solidFill>
            </a:endParaRPr>
          </a:p>
        </p:txBody>
      </p:sp>
      <p:sp>
        <p:nvSpPr>
          <p:cNvPr id="57348" name="Rectangle 3"/>
          <p:cNvSpPr txBox="1">
            <a:spLocks noChangeArrowheads="1"/>
          </p:cNvSpPr>
          <p:nvPr/>
        </p:nvSpPr>
        <p:spPr bwMode="auto">
          <a:xfrm>
            <a:off x="2381250" y="381000"/>
            <a:ext cx="6661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cs typeface="Arial" charset="0"/>
              </a:rPr>
              <a:t>IOM’s approach towards THB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825" y="1576388"/>
            <a:ext cx="879157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IOM takes a comprehensive approach to trafficking in human beings within the context of </a:t>
            </a:r>
            <a:r>
              <a:rPr lang="en-US" sz="2000" b="1" u="sng" dirty="0">
                <a:solidFill>
                  <a:srgbClr val="000099"/>
                </a:solidFill>
                <a:latin typeface="+mn-lt"/>
              </a:rPr>
              <a:t>assisting migrants in need – a corner stone of IOM’s work. </a:t>
            </a:r>
            <a:endParaRPr lang="en-US" sz="2000" b="1" dirty="0">
              <a:solidFill>
                <a:srgbClr val="000099"/>
              </a:solidFill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The approach is based on </a:t>
            </a:r>
            <a:r>
              <a:rPr lang="en-US" sz="2000" b="1" u="sng" dirty="0">
                <a:solidFill>
                  <a:srgbClr val="000099"/>
                </a:solidFill>
                <a:latin typeface="+mn-lt"/>
              </a:rPr>
              <a:t>three principles 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that govern all counter- trafficking activities: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        1. Respect for human rights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        2. Physical, mental and social well-being of the individual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            and his or her community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        3. Sustainability through institutional capacity building of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            governments and civil society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IOM sets operational standards to </a:t>
            </a:r>
            <a:r>
              <a:rPr lang="en-US" sz="2000" b="1" u="sng" dirty="0">
                <a:solidFill>
                  <a:srgbClr val="000099"/>
                </a:solidFill>
                <a:latin typeface="+mn-lt"/>
              </a:rPr>
              <a:t>achieve sustainable results</a:t>
            </a:r>
            <a:r>
              <a:rPr lang="en-US" sz="2000" b="1" dirty="0">
                <a:solidFill>
                  <a:srgbClr val="000099"/>
                </a:solidFill>
                <a:latin typeface="+mn-lt"/>
              </a:rPr>
              <a:t> that will: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Provide protection and empower trafficked women, men, girls and boys;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Raise awareness and understanding of the issue; 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0099"/>
                </a:solidFill>
                <a:latin typeface="+mn-lt"/>
              </a:rPr>
              <a:t>Bring justice to trafficked persons.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200" smtClean="0">
                <a:solidFill>
                  <a:schemeClr val="bg1"/>
                </a:solidFill>
                <a:latin typeface="Arial" charset="0"/>
              </a:rPr>
              <a:t>Participation of Victims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1BD6B5-4B1B-4F24-94C9-FB620A6F97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/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103313"/>
            <a:ext cx="90170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 bwMode="auto">
          <a:xfrm>
            <a:off x="395288" y="2603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200" smtClean="0">
                <a:solidFill>
                  <a:schemeClr val="bg1"/>
                </a:solidFill>
                <a:latin typeface="Arial" charset="0"/>
              </a:rPr>
              <a:t>Participation of Victims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196975"/>
            <a:ext cx="8435975" cy="5327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mtClean="0">
              <a:latin typeface="Arial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A558AB-E081-4F81-81E9-D350EADA5B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/>
          </a:p>
        </p:txBody>
      </p:sp>
      <p:pic>
        <p:nvPicPr>
          <p:cNvPr id="90116" name="Picture 3" descr="\\nlfile02\userdata$\itodorova\Desktop\Brussels\coperta eng 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87137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4"/>
          <p:cNvSpPr txBox="1">
            <a:spLocks noChangeArrowheads="1"/>
          </p:cNvSpPr>
          <p:nvPr/>
        </p:nvSpPr>
        <p:spPr bwMode="auto">
          <a:xfrm>
            <a:off x="469582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139" name="Rechteck 1"/>
          <p:cNvSpPr>
            <a:spLocks noChangeArrowheads="1"/>
          </p:cNvSpPr>
          <p:nvPr/>
        </p:nvSpPr>
        <p:spPr bwMode="auto">
          <a:xfrm>
            <a:off x="296863" y="13906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1140" name="Rechteck 2"/>
          <p:cNvSpPr>
            <a:spLocks noChangeArrowheads="1"/>
          </p:cNvSpPr>
          <p:nvPr/>
        </p:nvSpPr>
        <p:spPr bwMode="auto">
          <a:xfrm>
            <a:off x="296863" y="1752600"/>
            <a:ext cx="8739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hteck 5"/>
          <p:cNvSpPr>
            <a:spLocks noChangeArrowheads="1"/>
          </p:cNvSpPr>
          <p:nvPr/>
        </p:nvSpPr>
        <p:spPr bwMode="auto">
          <a:xfrm>
            <a:off x="179388" y="1382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1142" name="Rechteck 10"/>
          <p:cNvSpPr>
            <a:spLocks noChangeArrowheads="1"/>
          </p:cNvSpPr>
          <p:nvPr/>
        </p:nvSpPr>
        <p:spPr bwMode="auto">
          <a:xfrm>
            <a:off x="-1116013" y="2049463"/>
            <a:ext cx="873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3" name="Rechteck 11"/>
          <p:cNvSpPr>
            <a:spLocks noChangeArrowheads="1"/>
          </p:cNvSpPr>
          <p:nvPr/>
        </p:nvSpPr>
        <p:spPr bwMode="auto">
          <a:xfrm flipH="1">
            <a:off x="6875463" y="1284288"/>
            <a:ext cx="28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1144" name="Rechteck 3"/>
          <p:cNvSpPr>
            <a:spLocks noChangeArrowheads="1"/>
          </p:cNvSpPr>
          <p:nvPr/>
        </p:nvSpPr>
        <p:spPr bwMode="auto">
          <a:xfrm>
            <a:off x="249238" y="1508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1145" name="Rechteck 4"/>
          <p:cNvSpPr>
            <a:spLocks noChangeArrowheads="1"/>
          </p:cNvSpPr>
          <p:nvPr/>
        </p:nvSpPr>
        <p:spPr bwMode="auto">
          <a:xfrm>
            <a:off x="130175" y="1336675"/>
            <a:ext cx="852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1146" name="Rechteck 6"/>
          <p:cNvSpPr>
            <a:spLocks noChangeArrowheads="1"/>
          </p:cNvSpPr>
          <p:nvPr/>
        </p:nvSpPr>
        <p:spPr bwMode="auto">
          <a:xfrm>
            <a:off x="306388" y="37163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1147" name="Rechteck 9"/>
          <p:cNvSpPr>
            <a:spLocks noChangeArrowheads="1"/>
          </p:cNvSpPr>
          <p:nvPr/>
        </p:nvSpPr>
        <p:spPr bwMode="auto">
          <a:xfrm>
            <a:off x="1503363" y="2625725"/>
            <a:ext cx="62642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700" b="1" dirty="0">
                <a:solidFill>
                  <a:srgbClr val="000099"/>
                </a:solidFill>
              </a:rPr>
              <a:t>Irina TODOROVA</a:t>
            </a:r>
            <a:endParaRPr lang="de-AT" sz="1700" dirty="0">
              <a:solidFill>
                <a:srgbClr val="000099"/>
              </a:solidFill>
            </a:endParaRPr>
          </a:p>
          <a:p>
            <a:pPr algn="ctr"/>
            <a:r>
              <a:rPr lang="nl-NL" sz="1700" dirty="0" smtClean="0">
                <a:solidFill>
                  <a:srgbClr val="000099"/>
                </a:solidFill>
              </a:rPr>
              <a:t>Counter-Trafficking Specialist </a:t>
            </a:r>
            <a:endParaRPr lang="en-US" sz="1700" dirty="0">
              <a:solidFill>
                <a:srgbClr val="000099"/>
              </a:solidFill>
            </a:endParaRPr>
          </a:p>
          <a:p>
            <a:pPr algn="ctr"/>
            <a:endParaRPr lang="de-AT" sz="1700" dirty="0">
              <a:solidFill>
                <a:srgbClr val="000099"/>
              </a:solidFill>
            </a:endParaRPr>
          </a:p>
          <a:p>
            <a:pPr algn="ctr"/>
            <a:r>
              <a:rPr lang="en-GB" sz="1700" i="1" dirty="0">
                <a:solidFill>
                  <a:srgbClr val="000099"/>
                </a:solidFill>
              </a:rPr>
              <a:t>IOM - International Organization for Migration </a:t>
            </a:r>
            <a:endParaRPr lang="de-AT" sz="1700" dirty="0">
              <a:solidFill>
                <a:srgbClr val="000099"/>
              </a:solidFill>
            </a:endParaRPr>
          </a:p>
          <a:p>
            <a:pPr algn="ctr"/>
            <a:r>
              <a:rPr lang="en-GB" sz="1700" dirty="0">
                <a:solidFill>
                  <a:srgbClr val="000099"/>
                </a:solidFill>
              </a:rPr>
              <a:t> </a:t>
            </a:r>
            <a:endParaRPr lang="de-AT" sz="1700" dirty="0">
              <a:solidFill>
                <a:srgbClr val="000099"/>
              </a:solidFill>
            </a:endParaRPr>
          </a:p>
          <a:p>
            <a:pPr algn="ctr"/>
            <a:r>
              <a:rPr lang="fr-FR" sz="1700" i="1" dirty="0">
                <a:solidFill>
                  <a:srgbClr val="000099"/>
                </a:solidFill>
              </a:rPr>
              <a:t>E-Mail: itodorova@iom.int</a:t>
            </a:r>
            <a:endParaRPr lang="de-AT" sz="1700" dirty="0">
              <a:solidFill>
                <a:srgbClr val="000099"/>
              </a:solidFill>
            </a:endParaRPr>
          </a:p>
        </p:txBody>
      </p:sp>
      <p:sp>
        <p:nvSpPr>
          <p:cNvPr id="91148" name="Rechteck 7"/>
          <p:cNvSpPr>
            <a:spLocks noChangeArrowheads="1"/>
          </p:cNvSpPr>
          <p:nvPr/>
        </p:nvSpPr>
        <p:spPr bwMode="auto">
          <a:xfrm>
            <a:off x="234950" y="1752600"/>
            <a:ext cx="8729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9" name="Rechteck 13"/>
          <p:cNvSpPr>
            <a:spLocks noChangeArrowheads="1"/>
          </p:cNvSpPr>
          <p:nvPr/>
        </p:nvSpPr>
        <p:spPr bwMode="auto">
          <a:xfrm>
            <a:off x="334963" y="1752600"/>
            <a:ext cx="8629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50" name="Rechteck 14"/>
          <p:cNvSpPr>
            <a:spLocks noChangeArrowheads="1"/>
          </p:cNvSpPr>
          <p:nvPr/>
        </p:nvSpPr>
        <p:spPr bwMode="auto">
          <a:xfrm>
            <a:off x="363538" y="4918075"/>
            <a:ext cx="838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51" name="Rechteck 17"/>
          <p:cNvSpPr>
            <a:spLocks noChangeArrowheads="1"/>
          </p:cNvSpPr>
          <p:nvPr/>
        </p:nvSpPr>
        <p:spPr bwMode="auto">
          <a:xfrm>
            <a:off x="130175" y="3856038"/>
            <a:ext cx="8734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52" name="Rechteck 8"/>
          <p:cNvSpPr>
            <a:spLocks noChangeArrowheads="1"/>
          </p:cNvSpPr>
          <p:nvPr/>
        </p:nvSpPr>
        <p:spPr bwMode="auto">
          <a:xfrm>
            <a:off x="1644650" y="1760538"/>
            <a:ext cx="6122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</a:rPr>
              <a:t>Thank you for your attention !</a:t>
            </a:r>
          </a:p>
        </p:txBody>
      </p:sp>
      <p:sp>
        <p:nvSpPr>
          <p:cNvPr id="91154" name="Slide Number Placeholder 3"/>
          <p:cNvSpPr txBox="1">
            <a:spLocks noGrp="1"/>
          </p:cNvSpPr>
          <p:nvPr/>
        </p:nvSpPr>
        <p:spPr bwMode="auto">
          <a:xfrm>
            <a:off x="61563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CF5897-854E-412F-AEAD-04909B7DBB6C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22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1155" name="Slide Number Placeholder 3"/>
          <p:cNvSpPr txBox="1">
            <a:spLocks noGrp="1"/>
          </p:cNvSpPr>
          <p:nvPr/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A0B3450-37CE-4AB6-A7EE-6CC41B6442EF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22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0"/>
            <a:ext cx="8101012" cy="1196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Ensuring Proper Protection for All Victims of Human Trafficking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Arial" charset="0"/>
                <a:cs typeface="Arial" charset="0"/>
              </a:rPr>
              <a:t>(Global Perspective)</a:t>
            </a: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  <p:sp>
        <p:nvSpPr>
          <p:cNvPr id="59395" name="Text Box 14"/>
          <p:cNvSpPr txBox="1">
            <a:spLocks noChangeArrowheads="1"/>
          </p:cNvSpPr>
          <p:nvPr/>
        </p:nvSpPr>
        <p:spPr bwMode="auto">
          <a:xfrm>
            <a:off x="469582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3850" y="2136775"/>
            <a:ext cx="8569325" cy="3937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1" indent="-742950">
              <a:buFontTx/>
              <a:buAutoNum type="arabicPeriod"/>
            </a:pPr>
            <a:r>
              <a:rPr lang="en-US" sz="3600" b="1">
                <a:solidFill>
                  <a:srgbClr val="000099"/>
                </a:solidFill>
                <a:cs typeface="Arial" charset="0"/>
              </a:rPr>
              <a:t>Context </a:t>
            </a:r>
          </a:p>
          <a:p>
            <a:pPr marL="1200150" lvl="1" indent="-742950">
              <a:buFontTx/>
              <a:buAutoNum type="arabicPeriod"/>
            </a:pPr>
            <a:endParaRPr lang="en-US" sz="3600" b="1">
              <a:solidFill>
                <a:srgbClr val="000099"/>
              </a:solidFill>
              <a:cs typeface="Arial" charset="0"/>
            </a:endParaRPr>
          </a:p>
          <a:p>
            <a:pPr marL="1200150" lvl="1" indent="-742950">
              <a:buFontTx/>
              <a:buAutoNum type="arabicPeriod"/>
            </a:pPr>
            <a:r>
              <a:rPr lang="en-US" sz="3600" b="1">
                <a:solidFill>
                  <a:srgbClr val="000099"/>
                </a:solidFill>
                <a:cs typeface="Arial" charset="0"/>
              </a:rPr>
              <a:t>Challenges</a:t>
            </a:r>
          </a:p>
          <a:p>
            <a:pPr marL="1200150" lvl="1" indent="-742950">
              <a:buFontTx/>
              <a:buAutoNum type="arabicPeriod" startAt="2"/>
            </a:pPr>
            <a:endParaRPr lang="en-US" sz="3600" b="1">
              <a:solidFill>
                <a:srgbClr val="000099"/>
              </a:solidFill>
              <a:cs typeface="Arial" charset="0"/>
            </a:endParaRPr>
          </a:p>
          <a:p>
            <a:pPr marL="1200150" lvl="1" indent="-742950"/>
            <a:r>
              <a:rPr lang="en-US" sz="3600" b="1">
                <a:solidFill>
                  <a:srgbClr val="000099"/>
                </a:solidFill>
                <a:cs typeface="Arial" charset="0"/>
              </a:rPr>
              <a:t>3.	Best practices</a:t>
            </a:r>
          </a:p>
          <a:p>
            <a:pPr marL="1200150" lvl="1" indent="-742950"/>
            <a:endParaRPr lang="en-US" sz="3600" b="1">
              <a:solidFill>
                <a:srgbClr val="000099"/>
              </a:solidFill>
              <a:cs typeface="Arial" charset="0"/>
            </a:endParaRPr>
          </a:p>
          <a:p>
            <a:pPr marL="1200150" lvl="1" indent="-742950"/>
            <a:r>
              <a:rPr lang="en-US" sz="3600" b="1">
                <a:solidFill>
                  <a:srgbClr val="000099"/>
                </a:solidFill>
                <a:cs typeface="Arial" charset="0"/>
              </a:rPr>
              <a:t>4.   Recommendations</a:t>
            </a:r>
          </a:p>
        </p:txBody>
      </p:sp>
      <p:sp>
        <p:nvSpPr>
          <p:cNvPr id="59398" name="Foliennummernplatzhalter 12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2F6B6DF-E537-4154-BBE1-60C13EC07828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3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3"/>
          <p:cNvSpPr txBox="1">
            <a:spLocks noChangeArrowheads="1"/>
          </p:cNvSpPr>
          <p:nvPr/>
        </p:nvSpPr>
        <p:spPr bwMode="auto">
          <a:xfrm>
            <a:off x="0" y="981075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>
                <a:solidFill>
                  <a:srgbClr val="000099"/>
                </a:solidFill>
              </a:rPr>
              <a:t>Home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b="1">
                <a:solidFill>
                  <a:srgbClr val="000099"/>
                </a:solidFill>
              </a:rPr>
              <a:t>(country of origin)</a:t>
            </a:r>
          </a:p>
        </p:txBody>
      </p:sp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5410200" y="981075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</a:rPr>
              <a:t>Abroad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000" b="1">
                <a:solidFill>
                  <a:srgbClr val="000099"/>
                </a:solidFill>
              </a:rPr>
              <a:t>(country of destination)</a:t>
            </a:r>
          </a:p>
        </p:txBody>
      </p:sp>
      <p:grpSp>
        <p:nvGrpSpPr>
          <p:cNvPr id="61443" name="Group 35"/>
          <p:cNvGrpSpPr>
            <a:grpSpLocks/>
          </p:cNvGrpSpPr>
          <p:nvPr/>
        </p:nvGrpSpPr>
        <p:grpSpPr bwMode="auto">
          <a:xfrm>
            <a:off x="5940425" y="1844675"/>
            <a:ext cx="2832100" cy="2751138"/>
            <a:chOff x="4128" y="1152"/>
            <a:chExt cx="1440" cy="2640"/>
          </a:xfrm>
        </p:grpSpPr>
        <p:sp>
          <p:nvSpPr>
            <p:cNvPr id="61457" name="Rectangle 16" descr="Light vertical"/>
            <p:cNvSpPr>
              <a:spLocks noChangeArrowheads="1"/>
            </p:cNvSpPr>
            <p:nvPr/>
          </p:nvSpPr>
          <p:spPr bwMode="auto">
            <a:xfrm>
              <a:off x="4128" y="1152"/>
              <a:ext cx="1440" cy="2640"/>
            </a:xfrm>
            <a:prstGeom prst="rect">
              <a:avLst/>
            </a:prstGeom>
            <a:pattFill prst="ltVert">
              <a:fgClr>
                <a:schemeClr val="folHlink"/>
              </a:fgClr>
              <a:bgClr>
                <a:srgbClr val="FFFFFF"/>
              </a:bgClr>
            </a:patt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61458" name="Text Box 17"/>
            <p:cNvSpPr txBox="1">
              <a:spLocks noChangeArrowheads="1"/>
            </p:cNvSpPr>
            <p:nvPr/>
          </p:nvSpPr>
          <p:spPr bwMode="auto">
            <a:xfrm>
              <a:off x="4128" y="1950"/>
              <a:ext cx="1440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>
                  <a:solidFill>
                    <a:srgbClr val="000000"/>
                  </a:solidFill>
                  <a:latin typeface="Times New Roman" pitchFamily="18" charset="0"/>
                </a:rPr>
                <a:t>Exploited &amp;          Trapped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444" name="AutoShape 7"/>
          <p:cNvSpPr>
            <a:spLocks noChangeArrowheads="1"/>
          </p:cNvSpPr>
          <p:nvPr/>
        </p:nvSpPr>
        <p:spPr bwMode="auto">
          <a:xfrm>
            <a:off x="2667000" y="2352675"/>
            <a:ext cx="685800" cy="485775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1445" name="AutoShape 8"/>
          <p:cNvSpPr>
            <a:spLocks noChangeArrowheads="1"/>
          </p:cNvSpPr>
          <p:nvPr/>
        </p:nvSpPr>
        <p:spPr bwMode="auto">
          <a:xfrm>
            <a:off x="4876800" y="2352675"/>
            <a:ext cx="609600" cy="485775"/>
          </a:xfrm>
          <a:prstGeom prst="right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1446" name="AutoShape 9" descr="Light downward diagonal"/>
          <p:cNvSpPr>
            <a:spLocks noChangeArrowheads="1"/>
          </p:cNvSpPr>
          <p:nvPr/>
        </p:nvSpPr>
        <p:spPr bwMode="auto">
          <a:xfrm>
            <a:off x="2667000" y="3952875"/>
            <a:ext cx="609600" cy="485775"/>
          </a:xfrm>
          <a:prstGeom prst="leftArrow">
            <a:avLst>
              <a:gd name="adj1" fmla="val 50000"/>
              <a:gd name="adj2" fmla="val 31373"/>
            </a:avLst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1447" name="AutoShape 10" descr="Light downward diagonal"/>
          <p:cNvSpPr>
            <a:spLocks noChangeArrowheads="1"/>
          </p:cNvSpPr>
          <p:nvPr/>
        </p:nvSpPr>
        <p:spPr bwMode="auto">
          <a:xfrm>
            <a:off x="4876800" y="3924300"/>
            <a:ext cx="595313" cy="485775"/>
          </a:xfrm>
          <a:prstGeom prst="leftArrow">
            <a:avLst>
              <a:gd name="adj1" fmla="val 50000"/>
              <a:gd name="adj2" fmla="val 30637"/>
            </a:avLst>
          </a:prstGeom>
          <a:pattFill prst="ltDnDiag">
            <a:fgClr>
              <a:schemeClr val="folHlink"/>
            </a:fgClr>
            <a:bgClr>
              <a:schemeClr val="bg1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3352800" y="2368550"/>
            <a:ext cx="1524000" cy="893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Circumstances of Trafficking</a:t>
            </a:r>
          </a:p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9" name="Text Box 15" descr="Wide downward diagonal"/>
          <p:cNvSpPr txBox="1">
            <a:spLocks noChangeArrowheads="1"/>
          </p:cNvSpPr>
          <p:nvPr/>
        </p:nvSpPr>
        <p:spPr bwMode="auto">
          <a:xfrm>
            <a:off x="3352800" y="3267075"/>
            <a:ext cx="1524000" cy="1165225"/>
          </a:xfrm>
          <a:prstGeom prst="rect">
            <a:avLst/>
          </a:prstGeom>
          <a:pattFill prst="wdDnDiag">
            <a:fgClr>
              <a:srgbClr val="CCFF66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Times New Roman" pitchFamily="18" charset="0"/>
              </a:rPr>
              <a:t>Circumstances of Return</a:t>
            </a: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0" name="Rectangle 19"/>
          <p:cNvSpPr>
            <a:spLocks noChangeArrowheads="1"/>
          </p:cNvSpPr>
          <p:nvPr/>
        </p:nvSpPr>
        <p:spPr bwMode="auto">
          <a:xfrm>
            <a:off x="76200" y="1743075"/>
            <a:ext cx="5486400" cy="48768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srgbClr val="000000"/>
              </a:solidFill>
            </a:endParaRPr>
          </a:p>
        </p:txBody>
      </p:sp>
      <p:grpSp>
        <p:nvGrpSpPr>
          <p:cNvPr id="61451" name="Group 33"/>
          <p:cNvGrpSpPr>
            <a:grpSpLocks/>
          </p:cNvGrpSpPr>
          <p:nvPr/>
        </p:nvGrpSpPr>
        <p:grpSpPr bwMode="auto">
          <a:xfrm>
            <a:off x="304800" y="1819275"/>
            <a:ext cx="2286000" cy="4394200"/>
            <a:chOff x="240" y="912"/>
            <a:chExt cx="1440" cy="2768"/>
          </a:xfrm>
        </p:grpSpPr>
        <p:sp>
          <p:nvSpPr>
            <p:cNvPr id="61455" name="Text Box 13"/>
            <p:cNvSpPr txBox="1">
              <a:spLocks noChangeArrowheads="1"/>
            </p:cNvSpPr>
            <p:nvPr/>
          </p:nvSpPr>
          <p:spPr bwMode="auto">
            <a:xfrm>
              <a:off x="240" y="1152"/>
              <a:ext cx="1440" cy="2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Causes of Trafficking </a:t>
              </a:r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</a:t>
              </a:r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 Forced Migration?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Few job opportunities for women 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Limited legal alternatives to work abroad</a:t>
              </a:r>
            </a:p>
            <a:p>
              <a:pPr eaLnBrk="0" hangingPunct="0"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Growth of women as sole supports of families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Gender and youth issues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Lack of social safety nets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Domestic violence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Prostitution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Substance abuse</a:t>
              </a:r>
            </a:p>
            <a:p>
              <a:pPr>
                <a:buFontTx/>
                <a:buChar char="•"/>
              </a:pPr>
              <a:r>
                <a:rPr lang="en-US" sz="1000" b="1">
                  <a:solidFill>
                    <a:srgbClr val="000000"/>
                  </a:solidFill>
                </a:rPr>
                <a:t>Unequal access to opportunities</a:t>
              </a:r>
            </a:p>
            <a:p>
              <a:r>
                <a:rPr lang="en-US" sz="1000" b="1">
                  <a:solidFill>
                    <a:srgbClr val="000000"/>
                  </a:solidFill>
                </a:rPr>
                <a:t> due to corruption</a:t>
              </a:r>
            </a:p>
            <a:p>
              <a:r>
                <a:rPr lang="en-US" b="1">
                  <a:solidFill>
                    <a:srgbClr val="000000"/>
                  </a:solidFill>
                  <a:sym typeface="Symbol" pitchFamily="18" charset="2"/>
                </a:rPr>
                <a:t>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Re-integration into</a:t>
              </a:r>
            </a:p>
            <a:p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the same socio-economic</a:t>
              </a:r>
            </a:p>
            <a:p>
              <a:r>
                <a:rPr lang="en-US" sz="1600" b="1">
                  <a:solidFill>
                    <a:srgbClr val="000000"/>
                  </a:solidFill>
                  <a:latin typeface="Times New Roman" pitchFamily="18" charset="0"/>
                </a:rPr>
                <a:t> environment?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endParaRPr lang="en-US" sz="1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4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88" y="912"/>
              <a:ext cx="1152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BE0E3"/>
                  </a:solidFill>
                  <a:latin typeface="Arial Black"/>
                </a:rPr>
                <a:t>Prevention</a:t>
              </a:r>
            </a:p>
          </p:txBody>
        </p:sp>
      </p:grpSp>
      <p:sp>
        <p:nvSpPr>
          <p:cNvPr id="61452" name="WordArt 21" descr="Light downward diagonal"/>
          <p:cNvSpPr>
            <a:spLocks noChangeArrowheads="1" noChangeShapeType="1" noTextEdit="1"/>
          </p:cNvSpPr>
          <p:nvPr/>
        </p:nvSpPr>
        <p:spPr bwMode="auto">
          <a:xfrm>
            <a:off x="695325" y="6218238"/>
            <a:ext cx="752475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ltDnDiag">
                  <a:fgClr>
                    <a:srgbClr val="99CC00"/>
                  </a:fgClr>
                  <a:bgClr>
                    <a:srgbClr val="FFFFFF"/>
                  </a:bgClr>
                </a:pattFill>
                <a:latin typeface="Arial Black"/>
              </a:rPr>
              <a:t>Cure</a:t>
            </a:r>
          </a:p>
        </p:txBody>
      </p:sp>
      <p:sp>
        <p:nvSpPr>
          <p:cNvPr id="61453" name="Text Box 22"/>
          <p:cNvSpPr txBox="1">
            <a:spLocks noChangeArrowheads="1"/>
          </p:cNvSpPr>
          <p:nvPr/>
        </p:nvSpPr>
        <p:spPr bwMode="auto">
          <a:xfrm>
            <a:off x="2133600" y="6238875"/>
            <a:ext cx="3657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Areas covered by counter-trafficking activities</a:t>
            </a: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454" name="Picture 38" descr="hach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6259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0" name="Rectangle 3"/>
          <p:cNvSpPr>
            <a:spLocks noChangeArrowheads="1"/>
          </p:cNvSpPr>
          <p:nvPr/>
        </p:nvSpPr>
        <p:spPr bwMode="auto">
          <a:xfrm>
            <a:off x="755650" y="260350"/>
            <a:ext cx="8101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FFFF"/>
                </a:solidFill>
                <a:cs typeface="Arial" charset="0"/>
              </a:rPr>
              <a:t>CONTEXT</a:t>
            </a:r>
          </a:p>
        </p:txBody>
      </p:sp>
      <p:sp>
        <p:nvSpPr>
          <p:cNvPr id="61462" name="Foliennummernplatzhalter 12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7C75C73-B379-4336-8310-E0C16CFDE087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4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98" name="Group 34"/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9144000" cy="3379153"/>
        </p:xfrm>
        <a:graphic>
          <a:graphicData uri="http://schemas.openxmlformats.org/drawingml/2006/table">
            <a:tbl>
              <a:tblPr/>
              <a:tblGrid>
                <a:gridCol w="2246313"/>
                <a:gridCol w="3368675"/>
                <a:gridCol w="3529012"/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Different contexts</a:t>
                      </a:r>
                      <a:endParaRPr kumimoji="0" lang="ru-RU" sz="24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Countries of destination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Countries of origin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Prosecution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Law enforcement: exploitation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Law enforcement: recruitment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Protection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Short-term pre-departure assistance/ rehabilitation and reintegration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Long term rehabilitation and reintegration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Prevention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Demand side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Pro-active prevention – root causes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2487" name="Picture 84" descr="hac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768850"/>
            <a:ext cx="2447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8" name="Picture 85" descr="sex_trafick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7244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1" name="Foliennummernplatzhalter 12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4E9483-6444-492C-8B51-BFBA0CB39394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5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1908175" y="188913"/>
            <a:ext cx="5616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FFFF"/>
                </a:solidFill>
              </a:rPr>
              <a:t>CONTEXT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FFFF"/>
                </a:solidFill>
                <a:cs typeface="Arial" charset="0"/>
              </a:rPr>
              <a:t>CONTEXT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		Different Partnerships in the Fight against Trafficking </a:t>
            </a:r>
          </a:p>
        </p:txBody>
      </p:sp>
      <p:graphicFrame>
        <p:nvGraphicFramePr>
          <p:cNvPr id="63523" name="Group 35"/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9144000" cy="520789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UpDiag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Aim/Purpose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Challenges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Government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“Sustainability”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Prosecution monopoly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Social protection/Good Governance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Incentives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Prosecution monopoly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Prejudices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We are better but far from where we have to 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Agencies, NGOs, Civil Society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Avoid duplication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Coordination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Advocacy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Information sharing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Competition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Jealousy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Branding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Run for the buck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Mixed picture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8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Donors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Advocacy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Informed decisions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Disinformation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Decision taken in capitals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Trend and fashion driven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Mixed picture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Beneficiaries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Rebuild life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From object to subject of their destiny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Involve in advocacy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Return to broken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Stigma, including from care-givers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Distant from decision makers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This hasn’t really started yet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24" name="Foliennummernplatzhalter 12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DBCBA4-44C1-4AA3-B287-5F7C49FDC9BA}" type="slidenum">
              <a:rPr lang="en-US" sz="1600">
                <a:solidFill>
                  <a:srgbClr val="FFFFFF"/>
                </a:solidFill>
                <a:latin typeface="Arial Black" pitchFamily="34" charset="0"/>
              </a:rPr>
              <a:pPr algn="r"/>
              <a:t>6</a:t>
            </a:fld>
            <a:endParaRPr lang="en-US" sz="160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CHALLENGES:</a:t>
            </a:r>
            <a:br>
              <a:rPr lang="en-US" sz="2800" smtClean="0">
                <a:solidFill>
                  <a:srgbClr val="FFFFFF"/>
                </a:solidFill>
                <a:latin typeface="Arial" charset="0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Changing Trends</a:t>
            </a:r>
            <a:br>
              <a:rPr lang="en-US" sz="2800" smtClean="0">
                <a:solidFill>
                  <a:srgbClr val="FFFFFF"/>
                </a:solidFill>
                <a:latin typeface="Arial" charset="0"/>
              </a:rPr>
            </a:br>
            <a:r>
              <a:rPr lang="nl-NL" sz="2800" smtClean="0">
                <a:solidFill>
                  <a:srgbClr val="FFFFFF"/>
                </a:solidFill>
                <a:latin typeface="Arial" charset="0"/>
              </a:rPr>
              <a:t/>
            </a:r>
            <a:br>
              <a:rPr lang="nl-NL" sz="2800" smtClean="0">
                <a:solidFill>
                  <a:srgbClr val="FFFFFF"/>
                </a:solidFill>
                <a:latin typeface="Arial" charset="0"/>
              </a:rPr>
            </a:br>
            <a:endParaRPr lang="nl-NL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rgbClr val="000099"/>
                </a:solidFill>
                <a:latin typeface="Arial" charset="0"/>
              </a:rPr>
              <a:t>CT Practitioners are not keeping up with changing trends</a:t>
            </a:r>
          </a:p>
          <a:p>
            <a:pPr eaLnBrk="1" hangingPunct="1">
              <a:buFontTx/>
              <a:buNone/>
            </a:pPr>
            <a:endParaRPr lang="nl-NL" sz="2400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/>
            <a:r>
              <a:rPr lang="en-US" smtClean="0">
                <a:solidFill>
                  <a:srgbClr val="000099"/>
                </a:solidFill>
                <a:latin typeface="Arial" charset="0"/>
              </a:rPr>
              <a:t>Low level of Identification (including self-identification)</a:t>
            </a:r>
            <a:endParaRPr lang="nl-NL" sz="3600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/>
            <a:r>
              <a:rPr lang="en-US" smtClean="0">
                <a:solidFill>
                  <a:srgbClr val="000099"/>
                </a:solidFill>
                <a:latin typeface="Arial" charset="0"/>
              </a:rPr>
              <a:t>New forms of exploitation </a:t>
            </a:r>
          </a:p>
          <a:p>
            <a:pPr lvl="1" eaLnBrk="1" hangingPunct="1"/>
            <a:r>
              <a:rPr lang="en-US" smtClean="0">
                <a:solidFill>
                  <a:srgbClr val="000099"/>
                </a:solidFill>
                <a:latin typeface="Arial" charset="0"/>
              </a:rPr>
              <a:t>New victims of trafficking (VoT) profile </a:t>
            </a:r>
          </a:p>
          <a:p>
            <a:pPr lvl="1" eaLnBrk="1" hangingPunct="1"/>
            <a:r>
              <a:rPr lang="en-US" smtClean="0">
                <a:solidFill>
                  <a:srgbClr val="000099"/>
                </a:solidFill>
                <a:latin typeface="Arial" charset="0"/>
              </a:rPr>
              <a:t>New routes</a:t>
            </a:r>
            <a:endParaRPr lang="nl-NL" smtClean="0">
              <a:solidFill>
                <a:srgbClr val="000099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nl-NL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ADE1E9-F56E-4B65-BEE2-8FF5370DAF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CHALLENGES: </a:t>
            </a:r>
            <a:br>
              <a:rPr lang="en-US" sz="2800" smtClean="0">
                <a:solidFill>
                  <a:srgbClr val="FFFFFF"/>
                </a:solidFill>
                <a:latin typeface="Arial" charset="0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Services to VoTs</a:t>
            </a:r>
            <a:br>
              <a:rPr lang="en-US" sz="2800" smtClean="0">
                <a:solidFill>
                  <a:srgbClr val="FFFFFF"/>
                </a:solidFill>
                <a:latin typeface="Arial" charset="0"/>
              </a:rPr>
            </a:br>
            <a:endParaRPr lang="nl-NL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Identification and status determination</a:t>
            </a:r>
          </a:p>
          <a:p>
            <a:pPr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Reflection period and temporary residence permit</a:t>
            </a:r>
          </a:p>
          <a:p>
            <a:pPr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Conditional access to assistance</a:t>
            </a:r>
          </a:p>
          <a:p>
            <a:pPr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Rehabilitation linked to criminal proceedings (what happens after ?) </a:t>
            </a:r>
          </a:p>
          <a:p>
            <a:pPr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Return as the preferred option by most states</a:t>
            </a:r>
            <a:endParaRPr lang="nl-NL" sz="2400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Lack of understanding of the root causes by CoD</a:t>
            </a:r>
            <a:endParaRPr lang="nl-NL" sz="2400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Difficulties of reintegration in the same environment which may have caused trafficking</a:t>
            </a:r>
            <a:endParaRPr lang="nl-NL" sz="2400" smtClean="0">
              <a:solidFill>
                <a:srgbClr val="000099"/>
              </a:solidFill>
              <a:latin typeface="Arial" charset="0"/>
            </a:endParaRPr>
          </a:p>
          <a:p>
            <a:pPr lvl="1" eaLnBrk="1" hangingPunct="1"/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Inadequate pre-departure risk and family assessment</a:t>
            </a:r>
          </a:p>
          <a:p>
            <a:pPr lvl="1" eaLnBrk="1" hangingPunct="1">
              <a:buFontTx/>
              <a:buNone/>
            </a:pPr>
            <a:endParaRPr lang="nl-NL" sz="240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7BCADA-C4E7-4B45-9440-A54CA093DD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CHALLENGES: </a:t>
            </a:r>
            <a:br>
              <a:rPr lang="en-US" sz="2800" smtClean="0">
                <a:solidFill>
                  <a:srgbClr val="FFFFFF"/>
                </a:solidFill>
                <a:latin typeface="Arial" charset="0"/>
              </a:rPr>
            </a:br>
            <a:r>
              <a:rPr lang="en-US" sz="2800" smtClean="0">
                <a:solidFill>
                  <a:srgbClr val="FFFFFF"/>
                </a:solidFill>
                <a:latin typeface="Arial" charset="0"/>
              </a:rPr>
              <a:t>Cooperation </a:t>
            </a:r>
            <a:endParaRPr lang="nl-NL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>
                <a:solidFill>
                  <a:srgbClr val="000099"/>
                </a:solidFill>
                <a:latin typeface="Arial" charset="0"/>
              </a:rPr>
              <a:t>Lack of Understanding and Cooperation between Countries of Destination and Countries of Origin related to Protection and Assistance:</a:t>
            </a:r>
          </a:p>
          <a:p>
            <a:pPr lvl="1" eaLnBrk="1" hangingPunct="1"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latin typeface="Arial" charset="0"/>
              </a:rPr>
              <a:t>Cooperation limited only to law enforcement and investigation domains</a:t>
            </a:r>
          </a:p>
          <a:p>
            <a:pPr lvl="1" eaLnBrk="1" hangingPunct="1">
              <a:buFontTx/>
              <a:buChar char="-"/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Legal assistance, including representation in </a:t>
            </a:r>
            <a:r>
              <a:rPr lang="en-US" sz="2000" b="1" dirty="0" err="1" smtClean="0">
                <a:solidFill>
                  <a:srgbClr val="000099"/>
                </a:solidFill>
                <a:latin typeface="Arial" charset="0"/>
              </a:rPr>
              <a:t>CoD</a:t>
            </a: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 and in Country of Origin</a:t>
            </a:r>
          </a:p>
          <a:p>
            <a:pPr lvl="1" eaLnBrk="1" hangingPunct="1">
              <a:buFontTx/>
              <a:buChar char="-"/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Access to Compensation</a:t>
            </a:r>
          </a:p>
          <a:p>
            <a:pPr lvl="1" eaLnBrk="1" hangingPunct="1">
              <a:buFontTx/>
              <a:buChar char="-"/>
            </a:pPr>
            <a:r>
              <a:rPr lang="en-US" sz="2000" b="1" dirty="0" smtClean="0">
                <a:solidFill>
                  <a:srgbClr val="000099"/>
                </a:solidFill>
                <a:latin typeface="Arial" charset="0"/>
              </a:rPr>
              <a:t>Information about the status and results of penal procedures in cases of cooperation with police</a:t>
            </a:r>
          </a:p>
          <a:p>
            <a:pPr marL="0" indent="0" eaLnBrk="1" hangingPunct="1">
              <a:buNone/>
            </a:pPr>
            <a:endParaRPr lang="nl-NL" dirty="0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A773A-6DDB-40D5-97C3-73F2236D50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1270</Words>
  <Application>Microsoft Office PowerPoint</Application>
  <PresentationFormat>On-screen Show (4:3)</PresentationFormat>
  <Paragraphs>263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Larissa</vt:lpstr>
      <vt:lpstr>1_Default Design</vt:lpstr>
      <vt:lpstr>2_Default Design</vt:lpstr>
      <vt:lpstr>Default Design</vt:lpstr>
      <vt:lpstr>Bitmap Image</vt:lpstr>
      <vt:lpstr> Civil Society Exchange &amp; Networking Seminar on Trafficking in Human Beings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CHALLENGES: Changing Trends  </vt:lpstr>
      <vt:lpstr>CHALLENGES:  Services to VoTs </vt:lpstr>
      <vt:lpstr>CHALLENGES:  Cooperation </vt:lpstr>
      <vt:lpstr>BEST PRACTICES: Implementation of NRM</vt:lpstr>
      <vt:lpstr>NRM – mechanism to protect human rights</vt:lpstr>
      <vt:lpstr>Prevention of THB through assistance to Potential Victims</vt:lpstr>
      <vt:lpstr>  NRM Best Practices</vt:lpstr>
      <vt:lpstr>PowerPoint Presentation</vt:lpstr>
      <vt:lpstr>PowerPoint Presentation</vt:lpstr>
      <vt:lpstr>NRM: Efficiency </vt:lpstr>
      <vt:lpstr>General recommendations  </vt:lpstr>
      <vt:lpstr>Concluding remarks</vt:lpstr>
      <vt:lpstr>PowerPoint Presentation</vt:lpstr>
      <vt:lpstr>Participation of Victims</vt:lpstr>
      <vt:lpstr>Participation of Victims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Counter-Trafficking: Challenges and responses</dc:title>
  <dc:creator>CTAROVienna</dc:creator>
  <cp:lastModifiedBy>nladmin</cp:lastModifiedBy>
  <cp:revision>225</cp:revision>
  <cp:lastPrinted>2013-01-28T16:59:22Z</cp:lastPrinted>
  <dcterms:created xsi:type="dcterms:W3CDTF">2012-01-03T15:51:56Z</dcterms:created>
  <dcterms:modified xsi:type="dcterms:W3CDTF">2013-10-19T16:07:53Z</dcterms:modified>
</cp:coreProperties>
</file>